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1"/>
  </p:notesMasterIdLst>
  <p:sldIdLst>
    <p:sldId id="256" r:id="rId2"/>
    <p:sldId id="257" r:id="rId3"/>
    <p:sldId id="258" r:id="rId4"/>
    <p:sldId id="259" r:id="rId5"/>
    <p:sldId id="264" r:id="rId6"/>
    <p:sldId id="260" r:id="rId7"/>
    <p:sldId id="261" r:id="rId8"/>
    <p:sldId id="274" r:id="rId9"/>
    <p:sldId id="262" r:id="rId10"/>
    <p:sldId id="265" r:id="rId11"/>
    <p:sldId id="263" r:id="rId12"/>
    <p:sldId id="266" r:id="rId13"/>
    <p:sldId id="267" r:id="rId14"/>
    <p:sldId id="268" r:id="rId15"/>
    <p:sldId id="269" r:id="rId16"/>
    <p:sldId id="270" r:id="rId17"/>
    <p:sldId id="271" r:id="rId18"/>
    <p:sldId id="272" r:id="rId19"/>
    <p:sldId id="275" r:id="rId20"/>
    <p:sldId id="276" r:id="rId21"/>
    <p:sldId id="277" r:id="rId22"/>
    <p:sldId id="278" r:id="rId23"/>
    <p:sldId id="279" r:id="rId24"/>
    <p:sldId id="280" r:id="rId25"/>
    <p:sldId id="281" r:id="rId26"/>
    <p:sldId id="282" r:id="rId27"/>
    <p:sldId id="285" r:id="rId28"/>
    <p:sldId id="283" r:id="rId29"/>
    <p:sldId id="284" r:id="rId3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3399"/>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83979" autoAdjust="0"/>
  </p:normalViewPr>
  <p:slideViewPr>
    <p:cSldViewPr>
      <p:cViewPr varScale="1">
        <p:scale>
          <a:sx n="65" d="100"/>
          <a:sy n="65" d="100"/>
        </p:scale>
        <p:origin x="-660"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D9AFD00-B44D-44AD-BC33-35061BB43825}" type="datetimeFigureOut">
              <a:rPr lang="en-US" smtClean="0"/>
              <a:pPr/>
              <a:t>12/15/2012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E52C7A7-6235-4CA2-B058-62752A0D4986}"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1. Appropriate – The topic is suitable/</a:t>
            </a:r>
            <a:r>
              <a:rPr lang="en-US" baseline="0" dirty="0" smtClean="0"/>
              <a:t> be fits a circumstance</a:t>
            </a:r>
            <a:endParaRPr lang="en-US" dirty="0" smtClean="0"/>
          </a:p>
          <a:p>
            <a:r>
              <a:rPr lang="en-US" dirty="0" smtClean="0"/>
              <a:t>2. Manageable – You can cover it adequately in attempt to write on</a:t>
            </a:r>
            <a:r>
              <a:rPr lang="en-US" baseline="0" dirty="0" smtClean="0"/>
              <a:t> the topic… It should be easy to deal with</a:t>
            </a:r>
            <a:endParaRPr lang="en-US" dirty="0" smtClean="0"/>
          </a:p>
          <a:p>
            <a:r>
              <a:rPr lang="en-US" dirty="0" smtClean="0"/>
              <a:t>3. Interesting – must arouse curiosity in attention.. Must not be boring</a:t>
            </a:r>
          </a:p>
          <a:p>
            <a:endParaRPr lang="en-US" dirty="0"/>
          </a:p>
        </p:txBody>
      </p:sp>
      <p:sp>
        <p:nvSpPr>
          <p:cNvPr id="4" name="Slide Number Placeholder 3"/>
          <p:cNvSpPr>
            <a:spLocks noGrp="1"/>
          </p:cNvSpPr>
          <p:nvPr>
            <p:ph type="sldNum" sz="quarter" idx="10"/>
          </p:nvPr>
        </p:nvSpPr>
        <p:spPr/>
        <p:txBody>
          <a:bodyPr/>
          <a:lstStyle/>
          <a:p>
            <a:fld id="{AE52C7A7-6235-4CA2-B058-62752A0D4986}" type="slidenum">
              <a:rPr lang="en-US" smtClean="0"/>
              <a:pPr/>
              <a:t>3</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7500" lnSpcReduction="20000"/>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
            </a:r>
            <a:br>
              <a:rPr lang="en-US" dirty="0" smtClean="0"/>
            </a:br>
            <a:r>
              <a:rPr lang="en-US" dirty="0" smtClean="0"/>
              <a:t>1. Select your keywords carefully. The more specific you are with your keywords, the more relevant your search results will be. Don't search for two-way radios when you are really only looking for Motorola </a:t>
            </a:r>
            <a:r>
              <a:rPr lang="en-US" dirty="0" err="1" smtClean="0"/>
              <a:t>TalkAbout</a:t>
            </a:r>
            <a:r>
              <a:rPr lang="en-US" dirty="0" smtClean="0"/>
              <a:t> Plus two-way radios. </a:t>
            </a:r>
            <a:br>
              <a:rPr lang="en-US" dirty="0" smtClean="0"/>
            </a:br>
            <a:r>
              <a:rPr lang="en-US" dirty="0" smtClean="0"/>
              <a:t>2. Avoid common words like a, the, is, Internet, online or www. Just use the most relevant keywords or you will get millions of results not necessarily relevant to your search. </a:t>
            </a:r>
            <a:br>
              <a:rPr lang="en-US" dirty="0" smtClean="0"/>
            </a:br>
            <a:r>
              <a:rPr lang="en-US" dirty="0" smtClean="0"/>
              <a:t>3. To search for a specific phrase, put it in quotes . "Motorola </a:t>
            </a:r>
            <a:r>
              <a:rPr lang="en-US" dirty="0" err="1" smtClean="0"/>
              <a:t>TalkAbout</a:t>
            </a:r>
            <a:r>
              <a:rPr lang="en-US" dirty="0" smtClean="0"/>
              <a:t> Plus" will only find web pages that contain that exact phrase - even that exact capitalization. This is very useful if you know exactly what you are searching for. </a:t>
            </a:r>
            <a:br>
              <a:rPr lang="en-US" dirty="0" smtClean="0"/>
            </a:br>
            <a:r>
              <a:rPr lang="en-US" dirty="0" smtClean="0"/>
              <a:t>4. If one search engine doesn't find what you are looking for, try another one. Some search engines can get results from only several million web pages while others can get results from 50 million or more. </a:t>
            </a:r>
            <a:br>
              <a:rPr lang="en-US" dirty="0" smtClean="0"/>
            </a:br>
            <a:r>
              <a:rPr lang="en-US" dirty="0" smtClean="0"/>
              <a:t>5. For a quick search, try one of the meta search engines . You can find out quickly if there is anything relevant. If not, you can start considering other keywords to use. </a:t>
            </a:r>
            <a:br>
              <a:rPr lang="en-US" dirty="0" smtClean="0"/>
            </a:br>
            <a:r>
              <a:rPr lang="en-US" dirty="0" smtClean="0"/>
              <a:t>6. Follow the search engine's instructions . Some search engines do a great job of helping you determine what you really mean when you submit a search. </a:t>
            </a:r>
            <a:br>
              <a:rPr lang="en-US" dirty="0" smtClean="0"/>
            </a:br>
            <a:r>
              <a:rPr lang="en-US" dirty="0" smtClean="0"/>
              <a:t>· Excite (www.excite.com) will suggest other keywords to add or limit your search and ask you if you want to see "more sites like this" when you look at the results. </a:t>
            </a:r>
            <a:br>
              <a:rPr lang="en-US" dirty="0" smtClean="0"/>
            </a:br>
            <a:r>
              <a:rPr lang="en-US" dirty="0" smtClean="0"/>
              <a:t>· Ask </a:t>
            </a:r>
            <a:r>
              <a:rPr lang="en-US" dirty="0" err="1" smtClean="0"/>
              <a:t>Jeeves</a:t>
            </a:r>
            <a:r>
              <a:rPr lang="en-US" dirty="0" smtClean="0"/>
              <a:t> (www.askjeeves.com) will take your question in "plain English" and suggest more specific questions. It also acts as a meta search engine and lists the top 5 - 10 results from several different search engines. </a:t>
            </a:r>
            <a:br>
              <a:rPr lang="en-US" dirty="0" smtClean="0"/>
            </a:br>
            <a:r>
              <a:rPr lang="en-US" dirty="0" smtClean="0"/>
              <a:t>7. Learn to use the Boolean Operators AND, OR and NOT. Some search engines let you use "+" for AND </a:t>
            </a:r>
            <a:r>
              <a:rPr lang="en-US" dirty="0" err="1" smtClean="0"/>
              <a:t>and</a:t>
            </a:r>
            <a:r>
              <a:rPr lang="en-US" dirty="0" smtClean="0"/>
              <a:t> "-" for NOT. Say you are hunting for a t-shirt with a picture of your dog's breed on it. The following search examples will each give you different results </a:t>
            </a:r>
            <a:br>
              <a:rPr lang="en-US" dirty="0" smtClean="0"/>
            </a:br>
            <a:r>
              <a:rPr lang="en-US" dirty="0" smtClean="0"/>
              <a:t>· dog AND t-shirt </a:t>
            </a:r>
            <a:br>
              <a:rPr lang="en-US" dirty="0" smtClean="0"/>
            </a:br>
            <a:r>
              <a:rPr lang="en-US" dirty="0" smtClean="0"/>
              <a:t>· dog OR canine AND t-shirt </a:t>
            </a:r>
            <a:br>
              <a:rPr lang="en-US" dirty="0" smtClean="0"/>
            </a:br>
            <a:r>
              <a:rPr lang="en-US" dirty="0" smtClean="0"/>
              <a:t>· dog AND t-shirt NOT hot </a:t>
            </a:r>
            <a:br>
              <a:rPr lang="en-US" dirty="0" smtClean="0"/>
            </a:br>
            <a:r>
              <a:rPr lang="en-US" dirty="0" smtClean="0"/>
              <a:t>· dog OR canine AND t-shirt NOT cat </a:t>
            </a:r>
            <a:br>
              <a:rPr lang="en-US" dirty="0" smtClean="0"/>
            </a:br>
            <a:r>
              <a:rPr lang="en-US" dirty="0" smtClean="0"/>
              <a:t>8. If you are not sure what keywords you should use for a search, start with a directory like Yahoo (www.yahoo.com). You can use the directory to narrow down your search by category to see what other keywords might be relevant. </a:t>
            </a:r>
            <a:br>
              <a:rPr lang="en-US" dirty="0" smtClean="0"/>
            </a:br>
            <a:r>
              <a:rPr lang="en-US" dirty="0" smtClean="0"/>
              <a:t>9. Experiment with several or many of the search engines at first. You will eventually find ones that you like the best. </a:t>
            </a:r>
            <a:br>
              <a:rPr lang="en-US" dirty="0" smtClean="0"/>
            </a:br>
            <a:r>
              <a:rPr lang="en-US" dirty="0" smtClean="0"/>
              <a:t>10. If you have been through the search engines and you still can't find what you want, try The Mining Company . The Mining Company employs "guides" who have an interest in a specific subject. The guide is responsible for collecting and displaying links to the best web pages about that subject. You won't find a collection of links about hobbies/collecting. You will find a collection of links specifically about collecting cookie jars, or comic books or Barbie dolls. Give it a try! (www.minimgco.com.)Below are a list of some engines.</a:t>
            </a:r>
          </a:p>
          <a:p>
            <a:endParaRPr lang="en-US" dirty="0"/>
          </a:p>
        </p:txBody>
      </p:sp>
      <p:sp>
        <p:nvSpPr>
          <p:cNvPr id="4" name="Slide Number Placeholder 3"/>
          <p:cNvSpPr>
            <a:spLocks noGrp="1"/>
          </p:cNvSpPr>
          <p:nvPr>
            <p:ph type="sldNum" sz="quarter" idx="10"/>
          </p:nvPr>
        </p:nvSpPr>
        <p:spPr/>
        <p:txBody>
          <a:bodyPr/>
          <a:lstStyle/>
          <a:p>
            <a:fld id="{AE52C7A7-6235-4CA2-B058-62752A0D4986}" type="slidenum">
              <a:rPr lang="en-US" smtClean="0"/>
              <a:pPr/>
              <a:t>5</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Meta search engines queries other search engines</a:t>
            </a:r>
            <a:endParaRPr lang="en-US" dirty="0"/>
          </a:p>
        </p:txBody>
      </p:sp>
      <p:sp>
        <p:nvSpPr>
          <p:cNvPr id="4" name="Slide Number Placeholder 3"/>
          <p:cNvSpPr>
            <a:spLocks noGrp="1"/>
          </p:cNvSpPr>
          <p:nvPr>
            <p:ph type="sldNum" sz="quarter" idx="10"/>
          </p:nvPr>
        </p:nvSpPr>
        <p:spPr/>
        <p:txBody>
          <a:bodyPr/>
          <a:lstStyle/>
          <a:p>
            <a:fld id="{AE52C7A7-6235-4CA2-B058-62752A0D4986}" type="slidenum">
              <a:rPr lang="en-US" smtClean="0"/>
              <a:pPr/>
              <a:t>7</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parenthesis around the first set tells the database to create</a:t>
            </a:r>
            <a:r>
              <a:rPr lang="en-US" baseline="0" dirty="0" smtClean="0"/>
              <a:t> a final set of records that may include either </a:t>
            </a:r>
            <a:r>
              <a:rPr lang="en-US" dirty="0" smtClean="0"/>
              <a:t>Entrepreneurship Or Innovative, but</a:t>
            </a:r>
            <a:r>
              <a:rPr lang="en-US" baseline="0" dirty="0" smtClean="0"/>
              <a:t> only when the records also include either of the words </a:t>
            </a:r>
            <a:r>
              <a:rPr lang="en-US" dirty="0" smtClean="0"/>
              <a:t>tertiary Students OR Undergraduates</a:t>
            </a:r>
            <a:endParaRPr lang="en-US" dirty="0"/>
          </a:p>
        </p:txBody>
      </p:sp>
      <p:sp>
        <p:nvSpPr>
          <p:cNvPr id="4" name="Slide Number Placeholder 3"/>
          <p:cNvSpPr>
            <a:spLocks noGrp="1"/>
          </p:cNvSpPr>
          <p:nvPr>
            <p:ph type="sldNum" sz="quarter" idx="10"/>
          </p:nvPr>
        </p:nvSpPr>
        <p:spPr/>
        <p:txBody>
          <a:bodyPr/>
          <a:lstStyle/>
          <a:p>
            <a:fld id="{AE52C7A7-6235-4CA2-B058-62752A0D4986}" type="slidenum">
              <a:rPr lang="en-US" smtClean="0"/>
              <a:pPr/>
              <a:t>11</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Entrepreneurial AND tertiary students NOT senior high – </a:t>
            </a:r>
            <a:r>
              <a:rPr lang="en-US" i="1" dirty="0" smtClean="0"/>
              <a:t>n this search, Many records that are only about High Schools will</a:t>
            </a:r>
            <a:r>
              <a:rPr lang="en-US" i="1" baseline="0" dirty="0" smtClean="0"/>
              <a:t> be omitted  and will also eliminate records that deal with both tertiary and High School Students</a:t>
            </a:r>
            <a:endParaRPr lang="en-US" dirty="0"/>
          </a:p>
        </p:txBody>
      </p:sp>
      <p:sp>
        <p:nvSpPr>
          <p:cNvPr id="4" name="Slide Number Placeholder 3"/>
          <p:cNvSpPr>
            <a:spLocks noGrp="1"/>
          </p:cNvSpPr>
          <p:nvPr>
            <p:ph type="sldNum" sz="quarter" idx="10"/>
          </p:nvPr>
        </p:nvSpPr>
        <p:spPr/>
        <p:txBody>
          <a:bodyPr/>
          <a:lstStyle/>
          <a:p>
            <a:fld id="{AE52C7A7-6235-4CA2-B058-62752A0D4986}" type="slidenum">
              <a:rPr lang="en-US" smtClean="0"/>
              <a:pPr/>
              <a:t>12</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will search for both woman and women</a:t>
            </a:r>
          </a:p>
          <a:p>
            <a:r>
              <a:rPr lang="en-US" dirty="0" smtClean="0"/>
              <a:t>NOTE:  Check for the symbols used in a particular</a:t>
            </a:r>
            <a:r>
              <a:rPr lang="en-US" baseline="0" dirty="0" smtClean="0"/>
              <a:t> database for the wild card</a:t>
            </a:r>
            <a:endParaRPr lang="en-US" dirty="0"/>
          </a:p>
        </p:txBody>
      </p:sp>
      <p:sp>
        <p:nvSpPr>
          <p:cNvPr id="4" name="Slide Number Placeholder 3"/>
          <p:cNvSpPr>
            <a:spLocks noGrp="1"/>
          </p:cNvSpPr>
          <p:nvPr>
            <p:ph type="sldNum" sz="quarter" idx="10"/>
          </p:nvPr>
        </p:nvSpPr>
        <p:spPr/>
        <p:txBody>
          <a:bodyPr/>
          <a:lstStyle/>
          <a:p>
            <a:fld id="{AE52C7A7-6235-4CA2-B058-62752A0D4986}" type="slidenum">
              <a:rPr lang="en-US" smtClean="0"/>
              <a:pPr/>
              <a:t>14</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Limit the use of Open-ended questions</a:t>
            </a:r>
          </a:p>
          <a:p>
            <a:r>
              <a:rPr lang="en-US" dirty="0" smtClean="0"/>
              <a:t> </a:t>
            </a:r>
            <a:r>
              <a:rPr lang="en-US" dirty="0" err="1" smtClean="0"/>
              <a:t>cus</a:t>
            </a:r>
            <a:r>
              <a:rPr lang="en-US" dirty="0" smtClean="0"/>
              <a:t> it takes a lot of time to answer</a:t>
            </a:r>
            <a:r>
              <a:rPr lang="en-US" baseline="0" dirty="0" smtClean="0"/>
              <a:t> and more difficult to categorize and analyze </a:t>
            </a:r>
            <a:endParaRPr lang="en-US" dirty="0"/>
          </a:p>
        </p:txBody>
      </p:sp>
      <p:sp>
        <p:nvSpPr>
          <p:cNvPr id="4" name="Slide Number Placeholder 3"/>
          <p:cNvSpPr>
            <a:spLocks noGrp="1"/>
          </p:cNvSpPr>
          <p:nvPr>
            <p:ph type="sldNum" sz="quarter" idx="10"/>
          </p:nvPr>
        </p:nvSpPr>
        <p:spPr/>
        <p:txBody>
          <a:bodyPr/>
          <a:lstStyle/>
          <a:p>
            <a:fld id="{AE52C7A7-6235-4CA2-B058-62752A0D4986}" type="slidenum">
              <a:rPr lang="en-US" smtClean="0"/>
              <a:pPr/>
              <a:t>15</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dirty="0" smtClean="0"/>
              <a:t>make contacts</a:t>
            </a:r>
            <a:r>
              <a:rPr lang="en-US" baseline="0" dirty="0" smtClean="0"/>
              <a:t> –because your respondents need motivation to respond the questionnaire</a:t>
            </a:r>
            <a:endParaRPr lang="en-US" dirty="0" smtClean="0"/>
          </a:p>
        </p:txBody>
      </p:sp>
      <p:sp>
        <p:nvSpPr>
          <p:cNvPr id="4" name="Slide Number Placeholder 3"/>
          <p:cNvSpPr>
            <a:spLocks noGrp="1"/>
          </p:cNvSpPr>
          <p:nvPr>
            <p:ph type="sldNum" sz="quarter" idx="10"/>
          </p:nvPr>
        </p:nvSpPr>
        <p:spPr/>
        <p:txBody>
          <a:bodyPr/>
          <a:lstStyle/>
          <a:p>
            <a:fld id="{AE52C7A7-6235-4CA2-B058-62752A0D4986}" type="slidenum">
              <a:rPr lang="en-US" smtClean="0"/>
              <a:pPr/>
              <a:t>17</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AE52C7A7-6235-4CA2-B058-62752A0D4986}" type="slidenum">
              <a:rPr lang="en-US" smtClean="0"/>
              <a:pPr/>
              <a:t>24</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8A10DB9-A542-4B56-B2B9-D2B32B1D2091}" type="datetimeFigureOut">
              <a:rPr lang="en-US" smtClean="0"/>
              <a:pPr/>
              <a:t>12/15/2012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402898C-CB6B-4424-891D-3F935A62BB04}"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8A10DB9-A542-4B56-B2B9-D2B32B1D2091}" type="datetimeFigureOut">
              <a:rPr lang="en-US" smtClean="0"/>
              <a:pPr/>
              <a:t>12/15/2012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402898C-CB6B-4424-891D-3F935A62BB04}"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8A10DB9-A542-4B56-B2B9-D2B32B1D2091}" type="datetimeFigureOut">
              <a:rPr lang="en-US" smtClean="0"/>
              <a:pPr/>
              <a:t>12/15/2012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402898C-CB6B-4424-891D-3F935A62BB04}"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8A10DB9-A542-4B56-B2B9-D2B32B1D2091}" type="datetimeFigureOut">
              <a:rPr lang="en-US" smtClean="0"/>
              <a:pPr/>
              <a:t>12/15/2012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402898C-CB6B-4424-891D-3F935A62BB04}"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8A10DB9-A542-4B56-B2B9-D2B32B1D2091}" type="datetimeFigureOut">
              <a:rPr lang="en-US" smtClean="0"/>
              <a:pPr/>
              <a:t>12/15/2012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402898C-CB6B-4424-891D-3F935A62BB04}"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8A10DB9-A542-4B56-B2B9-D2B32B1D2091}" type="datetimeFigureOut">
              <a:rPr lang="en-US" smtClean="0"/>
              <a:pPr/>
              <a:t>12/15/2012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402898C-CB6B-4424-891D-3F935A62BB04}"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8A10DB9-A542-4B56-B2B9-D2B32B1D2091}" type="datetimeFigureOut">
              <a:rPr lang="en-US" smtClean="0"/>
              <a:pPr/>
              <a:t>12/15/2012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402898C-CB6B-4424-891D-3F935A62BB04}"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8A10DB9-A542-4B56-B2B9-D2B32B1D2091}" type="datetimeFigureOut">
              <a:rPr lang="en-US" smtClean="0"/>
              <a:pPr/>
              <a:t>12/15/2012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402898C-CB6B-4424-891D-3F935A62BB04}"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A10DB9-A542-4B56-B2B9-D2B32B1D2091}" type="datetimeFigureOut">
              <a:rPr lang="en-US" smtClean="0"/>
              <a:pPr/>
              <a:t>12/15/2012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402898C-CB6B-4424-891D-3F935A62BB04}"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A10DB9-A542-4B56-B2B9-D2B32B1D2091}" type="datetimeFigureOut">
              <a:rPr lang="en-US" smtClean="0"/>
              <a:pPr/>
              <a:t>12/15/2012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402898C-CB6B-4424-891D-3F935A62BB04}"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A10DB9-A542-4B56-B2B9-D2B32B1D2091}" type="datetimeFigureOut">
              <a:rPr lang="en-US" smtClean="0"/>
              <a:pPr/>
              <a:t>12/15/2012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402898C-CB6B-4424-891D-3F935A62BB04}"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8A10DB9-A542-4B56-B2B9-D2B32B1D2091}" type="datetimeFigureOut">
              <a:rPr lang="en-US" smtClean="0"/>
              <a:pPr/>
              <a:t>12/15/2012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402898C-CB6B-4424-891D-3F935A62BB04}"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304800"/>
            <a:ext cx="7772400" cy="990599"/>
          </a:xfrm>
        </p:spPr>
        <p:style>
          <a:lnRef idx="1">
            <a:schemeClr val="accent3"/>
          </a:lnRef>
          <a:fillRef idx="2">
            <a:schemeClr val="accent3"/>
          </a:fillRef>
          <a:effectRef idx="1">
            <a:schemeClr val="accent3"/>
          </a:effectRef>
          <a:fontRef idx="minor">
            <a:schemeClr val="dk1"/>
          </a:fontRef>
        </p:style>
        <p:txBody>
          <a:bodyPr>
            <a:normAutofit/>
          </a:bodyPr>
          <a:lstStyle/>
          <a:p>
            <a:r>
              <a:rPr lang="en-US" sz="4000" dirty="0" smtClean="0">
                <a:latin typeface="Algerian" pitchFamily="82" charset="0"/>
              </a:rPr>
              <a:t>PRACTICAL PROJECT SEMINAR</a:t>
            </a:r>
            <a:endParaRPr lang="en-US" sz="4000" dirty="0">
              <a:latin typeface="Algerian" pitchFamily="82" charset="0"/>
            </a:endParaRPr>
          </a:p>
        </p:txBody>
      </p:sp>
      <p:sp>
        <p:nvSpPr>
          <p:cNvPr id="3" name="Subtitle 2"/>
          <p:cNvSpPr>
            <a:spLocks noGrp="1"/>
          </p:cNvSpPr>
          <p:nvPr>
            <p:ph type="subTitle" idx="1"/>
          </p:nvPr>
        </p:nvSpPr>
        <p:spPr>
          <a:xfrm>
            <a:off x="228600" y="1524000"/>
            <a:ext cx="8534400" cy="4191000"/>
          </a:xfrm>
        </p:spPr>
        <p:txBody>
          <a:bodyPr>
            <a:normAutofit lnSpcReduction="10000"/>
          </a:bodyPr>
          <a:lstStyle/>
          <a:p>
            <a:pPr algn="l">
              <a:buFont typeface="Wingdings" pitchFamily="2" charset="2"/>
              <a:buChar char="ü"/>
            </a:pPr>
            <a:r>
              <a:rPr lang="en-US" dirty="0" smtClean="0">
                <a:solidFill>
                  <a:schemeClr val="tx1"/>
                </a:solidFill>
                <a:effectLst>
                  <a:glow rad="139700">
                    <a:schemeClr val="accent3">
                      <a:satMod val="175000"/>
                      <a:alpha val="40000"/>
                    </a:schemeClr>
                  </a:glow>
                  <a:outerShdw blurRad="38100" dist="38100" dir="2700000" algn="tl">
                    <a:srgbClr val="000000">
                      <a:alpha val="43137"/>
                    </a:srgbClr>
                  </a:outerShdw>
                </a:effectLst>
              </a:rPr>
              <a:t>Selecting Research Topics of Interest</a:t>
            </a:r>
          </a:p>
          <a:p>
            <a:pPr algn="l">
              <a:buFont typeface="Wingdings" pitchFamily="2" charset="2"/>
              <a:buChar char="ü"/>
            </a:pPr>
            <a:r>
              <a:rPr lang="en-US" dirty="0" smtClean="0">
                <a:solidFill>
                  <a:schemeClr val="tx1"/>
                </a:solidFill>
                <a:effectLst>
                  <a:glow rad="139700">
                    <a:schemeClr val="accent3">
                      <a:satMod val="175000"/>
                      <a:alpha val="40000"/>
                    </a:schemeClr>
                  </a:glow>
                  <a:outerShdw blurRad="38100" dist="38100" dir="2700000" algn="tl">
                    <a:srgbClr val="000000">
                      <a:alpha val="43137"/>
                    </a:srgbClr>
                  </a:outerShdw>
                </a:effectLst>
              </a:rPr>
              <a:t>Using Computers in Research Projects</a:t>
            </a:r>
          </a:p>
          <a:p>
            <a:pPr algn="l">
              <a:buFont typeface="Wingdings" pitchFamily="2" charset="2"/>
              <a:buChar char="ü"/>
            </a:pPr>
            <a:r>
              <a:rPr lang="en-US" dirty="0" smtClean="0">
                <a:solidFill>
                  <a:schemeClr val="tx1"/>
                </a:solidFill>
                <a:effectLst>
                  <a:glow rad="139700">
                    <a:schemeClr val="accent3">
                      <a:satMod val="175000"/>
                      <a:alpha val="40000"/>
                    </a:schemeClr>
                  </a:glow>
                  <a:outerShdw blurRad="38100" dist="38100" dir="2700000" algn="tl">
                    <a:srgbClr val="000000">
                      <a:alpha val="43137"/>
                    </a:srgbClr>
                  </a:outerShdw>
                </a:effectLst>
              </a:rPr>
              <a:t>Drafting Questionnaires to Collect Data</a:t>
            </a:r>
          </a:p>
          <a:p>
            <a:pPr algn="l">
              <a:buFont typeface="Wingdings" pitchFamily="2" charset="2"/>
              <a:buChar char="ü"/>
            </a:pPr>
            <a:r>
              <a:rPr lang="en-US" dirty="0" smtClean="0">
                <a:solidFill>
                  <a:schemeClr val="tx1"/>
                </a:solidFill>
                <a:effectLst>
                  <a:glow rad="139700">
                    <a:schemeClr val="accent3">
                      <a:satMod val="175000"/>
                      <a:alpha val="40000"/>
                    </a:schemeClr>
                  </a:glow>
                  <a:outerShdw blurRad="38100" dist="38100" dir="2700000" algn="tl">
                    <a:srgbClr val="000000">
                      <a:alpha val="43137"/>
                    </a:srgbClr>
                  </a:outerShdw>
                </a:effectLst>
              </a:rPr>
              <a:t>Using </a:t>
            </a:r>
            <a:r>
              <a:rPr lang="en-US" dirty="0" err="1" smtClean="0">
                <a:solidFill>
                  <a:schemeClr val="tx1"/>
                </a:solidFill>
                <a:effectLst>
                  <a:glow rad="139700">
                    <a:schemeClr val="accent3">
                      <a:satMod val="175000"/>
                      <a:alpha val="40000"/>
                    </a:schemeClr>
                  </a:glow>
                  <a:outerShdw blurRad="38100" dist="38100" dir="2700000" algn="tl">
                    <a:srgbClr val="000000">
                      <a:alpha val="43137"/>
                    </a:srgbClr>
                  </a:outerShdw>
                </a:effectLst>
              </a:rPr>
              <a:t>SPSS</a:t>
            </a:r>
            <a:r>
              <a:rPr lang="en-US" dirty="0" smtClean="0">
                <a:solidFill>
                  <a:schemeClr val="tx1"/>
                </a:solidFill>
                <a:effectLst>
                  <a:glow rad="139700">
                    <a:schemeClr val="accent3">
                      <a:satMod val="175000"/>
                      <a:alpha val="40000"/>
                    </a:schemeClr>
                  </a:glow>
                  <a:outerShdw blurRad="38100" dist="38100" dir="2700000" algn="tl">
                    <a:srgbClr val="000000">
                      <a:alpha val="43137"/>
                    </a:srgbClr>
                  </a:outerShdw>
                </a:effectLst>
              </a:rPr>
              <a:t> and Excel to Analyze Data Collected</a:t>
            </a:r>
          </a:p>
          <a:p>
            <a:pPr algn="l">
              <a:buFont typeface="Wingdings" pitchFamily="2" charset="2"/>
              <a:buChar char="ü"/>
            </a:pPr>
            <a:r>
              <a:rPr lang="en-US" dirty="0" smtClean="0">
                <a:solidFill>
                  <a:schemeClr val="tx1"/>
                </a:solidFill>
                <a:effectLst>
                  <a:glow rad="139700">
                    <a:schemeClr val="accent3">
                      <a:satMod val="175000"/>
                      <a:alpha val="40000"/>
                    </a:schemeClr>
                  </a:glow>
                  <a:outerShdw blurRad="38100" dist="38100" dir="2700000" algn="tl">
                    <a:srgbClr val="000000">
                      <a:alpha val="43137"/>
                    </a:srgbClr>
                  </a:outerShdw>
                </a:effectLst>
              </a:rPr>
              <a:t>Using Power Point Presentation on Project Outcome</a:t>
            </a:r>
          </a:p>
          <a:p>
            <a:pPr algn="l">
              <a:buFont typeface="Wingdings" pitchFamily="2" charset="2"/>
              <a:buChar char="ü"/>
            </a:pPr>
            <a:r>
              <a:rPr lang="en-US" dirty="0" smtClean="0">
                <a:solidFill>
                  <a:schemeClr val="tx1"/>
                </a:solidFill>
                <a:effectLst>
                  <a:glow rad="139700">
                    <a:schemeClr val="accent3">
                      <a:satMod val="175000"/>
                      <a:alpha val="40000"/>
                    </a:schemeClr>
                  </a:glow>
                  <a:outerShdw blurRad="38100" dist="38100" dir="2700000" algn="tl">
                    <a:srgbClr val="000000">
                      <a:alpha val="43137"/>
                    </a:srgbClr>
                  </a:outerShdw>
                </a:effectLst>
              </a:rPr>
              <a:t>Using your Research Knowledge in Corporate World</a:t>
            </a:r>
          </a:p>
          <a:p>
            <a:pPr algn="l">
              <a:buFont typeface="Wingdings" pitchFamily="2" charset="2"/>
              <a:buChar char="ü"/>
            </a:pPr>
            <a:endParaRPr lang="en-US" dirty="0" smtClean="0">
              <a:solidFill>
                <a:schemeClr val="tx1"/>
              </a:solidFill>
            </a:endParaRPr>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4"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wipe(down)">
                                      <p:cBhvr>
                                        <p:cTn id="13" dur="500"/>
                                        <p:tgtEl>
                                          <p:spTgt spid="3">
                                            <p:txEl>
                                              <p:pRg st="0" end="0"/>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4" fill="hold" grpId="0" nodeType="click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Effect transition="in" filter="wipe(down)">
                                      <p:cBhvr>
                                        <p:cTn id="18" dur="500"/>
                                        <p:tgtEl>
                                          <p:spTgt spid="3">
                                            <p:txEl>
                                              <p:pRg st="1" end="1"/>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4" fill="hold" grpId="0" nodeType="click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Effect transition="in" filter="wipe(down)">
                                      <p:cBhvr>
                                        <p:cTn id="23" dur="500"/>
                                        <p:tgtEl>
                                          <p:spTgt spid="3">
                                            <p:txEl>
                                              <p:pRg st="2" end="2"/>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22" presetClass="entr" presetSubtype="4" fill="hold" grpId="0"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wipe(down)">
                                      <p:cBhvr>
                                        <p:cTn id="28" dur="500"/>
                                        <p:tgtEl>
                                          <p:spTgt spid="3">
                                            <p:txEl>
                                              <p:pRg st="3" end="3"/>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22" presetClass="entr" presetSubtype="4" fill="hold" grpId="0" nodeType="clickEffect">
                                  <p:stCondLst>
                                    <p:cond delay="0"/>
                                  </p:stCondLst>
                                  <p:childTnLst>
                                    <p:set>
                                      <p:cBhvr>
                                        <p:cTn id="32" dur="1" fill="hold">
                                          <p:stCondLst>
                                            <p:cond delay="0"/>
                                          </p:stCondLst>
                                        </p:cTn>
                                        <p:tgtEl>
                                          <p:spTgt spid="3">
                                            <p:txEl>
                                              <p:pRg st="4" end="4"/>
                                            </p:txEl>
                                          </p:spTgt>
                                        </p:tgtEl>
                                        <p:attrNameLst>
                                          <p:attrName>style.visibility</p:attrName>
                                        </p:attrNameLst>
                                      </p:cBhvr>
                                      <p:to>
                                        <p:strVal val="visible"/>
                                      </p:to>
                                    </p:set>
                                    <p:animEffect transition="in" filter="wipe(down)">
                                      <p:cBhvr>
                                        <p:cTn id="33" dur="500"/>
                                        <p:tgtEl>
                                          <p:spTgt spid="3">
                                            <p:txEl>
                                              <p:pRg st="4" end="4"/>
                                            </p:txEl>
                                          </p:spTgt>
                                        </p:tgtEl>
                                      </p:cBhvr>
                                    </p:animEffect>
                                  </p:childTnLst>
                                </p:cTn>
                              </p:par>
                            </p:childTnLst>
                          </p:cTn>
                        </p:par>
                      </p:childTnLst>
                    </p:cTn>
                  </p:par>
                  <p:par>
                    <p:cTn id="34" fill="hold">
                      <p:stCondLst>
                        <p:cond delay="indefinite"/>
                      </p:stCondLst>
                      <p:childTnLst>
                        <p:par>
                          <p:cTn id="35" fill="hold">
                            <p:stCondLst>
                              <p:cond delay="0"/>
                            </p:stCondLst>
                            <p:childTnLst>
                              <p:par>
                                <p:cTn id="36" presetID="22" presetClass="entr" presetSubtype="4" fill="hold" grpId="0" nodeType="clickEffect">
                                  <p:stCondLst>
                                    <p:cond delay="0"/>
                                  </p:stCondLst>
                                  <p:childTnLst>
                                    <p:set>
                                      <p:cBhvr>
                                        <p:cTn id="37" dur="1" fill="hold">
                                          <p:stCondLst>
                                            <p:cond delay="0"/>
                                          </p:stCondLst>
                                        </p:cTn>
                                        <p:tgtEl>
                                          <p:spTgt spid="3">
                                            <p:txEl>
                                              <p:pRg st="5" end="5"/>
                                            </p:txEl>
                                          </p:spTgt>
                                        </p:tgtEl>
                                        <p:attrNameLst>
                                          <p:attrName>style.visibility</p:attrName>
                                        </p:attrNameLst>
                                      </p:cBhvr>
                                      <p:to>
                                        <p:strVal val="visible"/>
                                      </p:to>
                                    </p:set>
                                    <p:animEffect transition="in" filter="wipe(down)">
                                      <p:cBhvr>
                                        <p:cTn id="38"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“OR”</a:t>
            </a:r>
            <a:endParaRPr lang="en-US" dirty="0"/>
          </a:p>
        </p:txBody>
      </p:sp>
      <p:sp>
        <p:nvSpPr>
          <p:cNvPr id="3" name="Content Placeholder 2"/>
          <p:cNvSpPr>
            <a:spLocks noGrp="1"/>
          </p:cNvSpPr>
          <p:nvPr>
            <p:ph idx="1"/>
          </p:nvPr>
        </p:nvSpPr>
        <p:spPr/>
        <p:txBody>
          <a:bodyPr/>
          <a:lstStyle/>
          <a:p>
            <a:r>
              <a:rPr lang="en-US" dirty="0" smtClean="0"/>
              <a:t>It is often used to combine synonyms or like concepts.</a:t>
            </a:r>
          </a:p>
          <a:p>
            <a:r>
              <a:rPr lang="en-US" dirty="0" smtClean="0"/>
              <a:t>E.g.: 1. Entrepreneurial OR innovative OR Groundbreaking</a:t>
            </a:r>
          </a:p>
          <a:p>
            <a:pPr lvl="2">
              <a:buNone/>
            </a:pPr>
            <a:r>
              <a:rPr lang="en-US" sz="3200" dirty="0" smtClean="0"/>
              <a:t>2. Student OR learner</a:t>
            </a:r>
          </a:p>
          <a:p>
            <a:pPr lvl="2">
              <a:buNone/>
            </a:pPr>
            <a:r>
              <a:rPr lang="en-US" sz="3200" dirty="0" smtClean="0"/>
              <a:t>3. Teenager OR Adolescence Or Teens </a:t>
            </a:r>
            <a:endParaRPr lang="en-US" sz="32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8" presetClass="emph" presetSubtype="0" fill="hold" grpId="1" nodeType="clickEffect">
                                  <p:stCondLst>
                                    <p:cond delay="0"/>
                                  </p:stCondLst>
                                  <p:childTnLst>
                                    <p:animRot by="21600000">
                                      <p:cBhvr>
                                        <p:cTn id="11" dur="2000" fill="hold"/>
                                        <p:tgtEl>
                                          <p:spTgt spid="2"/>
                                        </p:tgtEl>
                                        <p:attrNameLst>
                                          <p:attrName>r</p:attrName>
                                        </p:attrNameLst>
                                      </p:cBhvr>
                                    </p:animRot>
                                  </p:childTnLst>
                                </p:cTn>
                              </p:par>
                            </p:childTnLst>
                          </p:cTn>
                        </p:par>
                      </p:childTnLst>
                    </p:cTn>
                  </p:par>
                  <p:par>
                    <p:cTn id="12" fill="hold">
                      <p:stCondLst>
                        <p:cond delay="indefinite"/>
                      </p:stCondLst>
                      <p:childTnLst>
                        <p:par>
                          <p:cTn id="13" fill="hold">
                            <p:stCondLst>
                              <p:cond delay="0"/>
                            </p:stCondLst>
                            <p:childTnLst>
                              <p:par>
                                <p:cTn id="14" presetID="2" presetClass="entr" presetSubtype="4" fill="hold" nodeType="clickEffect">
                                  <p:stCondLst>
                                    <p:cond delay="0"/>
                                  </p:stCondLst>
                                  <p:childTnLst>
                                    <p:set>
                                      <p:cBhvr>
                                        <p:cTn id="15" dur="1" fill="hold">
                                          <p:stCondLst>
                                            <p:cond delay="0"/>
                                          </p:stCondLst>
                                        </p:cTn>
                                        <p:tgtEl>
                                          <p:spTgt spid="3">
                                            <p:txEl>
                                              <p:pRg st="0" end="0"/>
                                            </p:txEl>
                                          </p:spTgt>
                                        </p:tgtEl>
                                        <p:attrNameLst>
                                          <p:attrName>style.visibility</p:attrName>
                                        </p:attrNameLst>
                                      </p:cBhvr>
                                      <p:to>
                                        <p:strVal val="visible"/>
                                      </p:to>
                                    </p:set>
                                    <p:anim calcmode="lin" valueType="num">
                                      <p:cBhvr additive="base">
                                        <p:cTn id="16"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7"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nodeType="clickEffect">
                                  <p:stCondLst>
                                    <p:cond delay="0"/>
                                  </p:stCondLst>
                                  <p:childTnLst>
                                    <p:set>
                                      <p:cBhvr>
                                        <p:cTn id="21" dur="1" fill="hold">
                                          <p:stCondLst>
                                            <p:cond delay="0"/>
                                          </p:stCondLst>
                                        </p:cTn>
                                        <p:tgtEl>
                                          <p:spTgt spid="3">
                                            <p:txEl>
                                              <p:pRg st="1" end="1"/>
                                            </p:txEl>
                                          </p:spTgt>
                                        </p:tgtEl>
                                        <p:attrNameLst>
                                          <p:attrName>style.visibility</p:attrName>
                                        </p:attrNameLst>
                                      </p:cBhvr>
                                      <p:to>
                                        <p:strVal val="visible"/>
                                      </p:to>
                                    </p:set>
                                    <p:anim calcmode="lin" valueType="num">
                                      <p:cBhvr additive="base">
                                        <p:cTn id="22"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2" presetClass="entr" presetSubtype="4" fill="hold" nodeType="clickEffect">
                                  <p:stCondLst>
                                    <p:cond delay="0"/>
                                  </p:stCondLst>
                                  <p:childTnLst>
                                    <p:set>
                                      <p:cBhvr>
                                        <p:cTn id="27" dur="1" fill="hold">
                                          <p:stCondLst>
                                            <p:cond delay="0"/>
                                          </p:stCondLst>
                                        </p:cTn>
                                        <p:tgtEl>
                                          <p:spTgt spid="3">
                                            <p:txEl>
                                              <p:pRg st="2" end="2"/>
                                            </p:txEl>
                                          </p:spTgt>
                                        </p:tgtEl>
                                        <p:attrNameLst>
                                          <p:attrName>style.visibility</p:attrName>
                                        </p:attrNameLst>
                                      </p:cBhvr>
                                      <p:to>
                                        <p:strVal val="visible"/>
                                      </p:to>
                                    </p:set>
                                    <p:anim calcmode="lin" valueType="num">
                                      <p:cBhvr additive="base">
                                        <p:cTn id="28"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9"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2" presetClass="entr" presetSubtype="4" fill="hold" nodeType="clickEffect">
                                  <p:stCondLst>
                                    <p:cond delay="0"/>
                                  </p:stCondLst>
                                  <p:childTnLst>
                                    <p:set>
                                      <p:cBhvr>
                                        <p:cTn id="33" dur="1" fill="hold">
                                          <p:stCondLst>
                                            <p:cond delay="0"/>
                                          </p:stCondLst>
                                        </p:cTn>
                                        <p:tgtEl>
                                          <p:spTgt spid="3">
                                            <p:txEl>
                                              <p:pRg st="3" end="3"/>
                                            </p:txEl>
                                          </p:spTgt>
                                        </p:tgtEl>
                                        <p:attrNameLst>
                                          <p:attrName>style.visibility</p:attrName>
                                        </p:attrNameLst>
                                      </p:cBhvr>
                                      <p:to>
                                        <p:strVal val="visible"/>
                                      </p:to>
                                    </p:set>
                                    <p:anim calcmode="lin" valueType="num">
                                      <p:cBhvr additive="base">
                                        <p:cTn id="34"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5"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“AND”</a:t>
            </a:r>
            <a:endParaRPr lang="en-US" dirty="0"/>
          </a:p>
        </p:txBody>
      </p:sp>
      <p:sp>
        <p:nvSpPr>
          <p:cNvPr id="3" name="Content Placeholder 2"/>
          <p:cNvSpPr>
            <a:spLocks noGrp="1"/>
          </p:cNvSpPr>
          <p:nvPr>
            <p:ph idx="1"/>
          </p:nvPr>
        </p:nvSpPr>
        <p:spPr>
          <a:xfrm>
            <a:off x="457200" y="1219200"/>
            <a:ext cx="8229600" cy="4906963"/>
          </a:xfrm>
        </p:spPr>
        <p:txBody>
          <a:bodyPr>
            <a:normAutofit lnSpcReduction="10000"/>
          </a:bodyPr>
          <a:lstStyle/>
          <a:p>
            <a:r>
              <a:rPr lang="en-US" dirty="0" smtClean="0"/>
              <a:t>A set that includes all the elements searched for</a:t>
            </a:r>
            <a:endParaRPr lang="en-US" dirty="0"/>
          </a:p>
          <a:p>
            <a:pPr>
              <a:buNone/>
            </a:pPr>
            <a:r>
              <a:rPr lang="en-US" dirty="0"/>
              <a:t>	</a:t>
            </a:r>
            <a:r>
              <a:rPr lang="en-US" dirty="0" smtClean="0"/>
              <a:t>E.g. Entrepreneurship AND tertiary students</a:t>
            </a:r>
          </a:p>
          <a:p>
            <a:pPr>
              <a:buNone/>
            </a:pPr>
            <a:endParaRPr lang="en-US" dirty="0" smtClean="0"/>
          </a:p>
          <a:p>
            <a:pPr>
              <a:buNone/>
            </a:pPr>
            <a:r>
              <a:rPr lang="en-US" dirty="0" smtClean="0"/>
              <a:t>Sometimes, set parenthesis are important because they keep the logic straight</a:t>
            </a:r>
          </a:p>
          <a:p>
            <a:pPr>
              <a:buNone/>
            </a:pPr>
            <a:endParaRPr lang="en-US" dirty="0" smtClean="0"/>
          </a:p>
          <a:p>
            <a:pPr>
              <a:buNone/>
            </a:pPr>
            <a:r>
              <a:rPr lang="en-US" dirty="0" smtClean="0"/>
              <a:t>	E.g. (Entrepreneurship Or Innovative) AND (tertiary Students OR Undergraduates)</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8" presetClass="emph" presetSubtype="0" fill="hold" grpId="1" nodeType="clickEffect">
                                  <p:stCondLst>
                                    <p:cond delay="0"/>
                                  </p:stCondLst>
                                  <p:childTnLst>
                                    <p:animRot by="21600000">
                                      <p:cBhvr>
                                        <p:cTn id="11" dur="2000" fill="hold"/>
                                        <p:tgtEl>
                                          <p:spTgt spid="2"/>
                                        </p:tgtEl>
                                        <p:attrNameLst>
                                          <p:attrName>r</p:attrName>
                                        </p:attrNameLst>
                                      </p:cBhvr>
                                    </p:animRot>
                                  </p:childTnLst>
                                </p:cTn>
                              </p:par>
                            </p:childTnLst>
                          </p:cTn>
                        </p:par>
                      </p:childTnLst>
                    </p:cTn>
                  </p:par>
                  <p:par>
                    <p:cTn id="12" fill="hold">
                      <p:stCondLst>
                        <p:cond delay="indefinite"/>
                      </p:stCondLst>
                      <p:childTnLst>
                        <p:par>
                          <p:cTn id="13" fill="hold">
                            <p:stCondLst>
                              <p:cond delay="0"/>
                            </p:stCondLst>
                            <p:childTnLst>
                              <p:par>
                                <p:cTn id="14" presetID="2" presetClass="entr" presetSubtype="4" fill="hold" nodeType="clickEffect">
                                  <p:stCondLst>
                                    <p:cond delay="0"/>
                                  </p:stCondLst>
                                  <p:childTnLst>
                                    <p:set>
                                      <p:cBhvr>
                                        <p:cTn id="15" dur="1" fill="hold">
                                          <p:stCondLst>
                                            <p:cond delay="0"/>
                                          </p:stCondLst>
                                        </p:cTn>
                                        <p:tgtEl>
                                          <p:spTgt spid="3">
                                            <p:txEl>
                                              <p:pRg st="0" end="0"/>
                                            </p:txEl>
                                          </p:spTgt>
                                        </p:tgtEl>
                                        <p:attrNameLst>
                                          <p:attrName>style.visibility</p:attrName>
                                        </p:attrNameLst>
                                      </p:cBhvr>
                                      <p:to>
                                        <p:strVal val="visible"/>
                                      </p:to>
                                    </p:set>
                                    <p:anim calcmode="lin" valueType="num">
                                      <p:cBhvr additive="base">
                                        <p:cTn id="16"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7" dur="500" fill="hold"/>
                                        <p:tgtEl>
                                          <p:spTgt spid="3">
                                            <p:txEl>
                                              <p:pRg st="0" end="0"/>
                                            </p:txEl>
                                          </p:spTgt>
                                        </p:tgtEl>
                                        <p:attrNameLst>
                                          <p:attrName>ppt_y</p:attrName>
                                        </p:attrNameLst>
                                      </p:cBhvr>
                                      <p:tavLst>
                                        <p:tav tm="0">
                                          <p:val>
                                            <p:strVal val="1+#ppt_h/2"/>
                                          </p:val>
                                        </p:tav>
                                        <p:tav tm="100000">
                                          <p:val>
                                            <p:strVal val="#ppt_y"/>
                                          </p:val>
                                        </p:tav>
                                      </p:tavLst>
                                    </p:anim>
                                  </p:childTnLst>
                                </p:cTn>
                              </p:par>
                              <p:par>
                                <p:cTn id="18" presetID="2" presetClass="entr" presetSubtype="4" fill="hold" nodeType="withEffect">
                                  <p:stCondLst>
                                    <p:cond delay="0"/>
                                  </p:stCondLst>
                                  <p:childTnLst>
                                    <p:set>
                                      <p:cBhvr>
                                        <p:cTn id="19" dur="1" fill="hold">
                                          <p:stCondLst>
                                            <p:cond delay="0"/>
                                          </p:stCondLst>
                                        </p:cTn>
                                        <p:tgtEl>
                                          <p:spTgt spid="3">
                                            <p:txEl>
                                              <p:pRg st="1" end="1"/>
                                            </p:txEl>
                                          </p:spTgt>
                                        </p:tgtEl>
                                        <p:attrNameLst>
                                          <p:attrName>style.visibility</p:attrName>
                                        </p:attrNameLst>
                                      </p:cBhvr>
                                      <p:to>
                                        <p:strVal val="visible"/>
                                      </p:to>
                                    </p:set>
                                    <p:anim calcmode="lin" valueType="num">
                                      <p:cBhvr additive="base">
                                        <p:cTn id="20"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0" presetClass="entr" presetSubtype="0" fill="hold" nodeType="clickEffect">
                                  <p:stCondLst>
                                    <p:cond delay="0"/>
                                  </p:stCondLst>
                                  <p:childTnLst>
                                    <p:set>
                                      <p:cBhvr>
                                        <p:cTn id="25" dur="1" fill="hold">
                                          <p:stCondLst>
                                            <p:cond delay="0"/>
                                          </p:stCondLst>
                                        </p:cTn>
                                        <p:tgtEl>
                                          <p:spTgt spid="3">
                                            <p:txEl>
                                              <p:pRg st="3" end="3"/>
                                            </p:txEl>
                                          </p:spTgt>
                                        </p:tgtEl>
                                        <p:attrNameLst>
                                          <p:attrName>style.visibility</p:attrName>
                                        </p:attrNameLst>
                                      </p:cBhvr>
                                      <p:to>
                                        <p:strVal val="visible"/>
                                      </p:to>
                                    </p:set>
                                    <p:animEffect transition="in" filter="wedge">
                                      <p:cBhvr>
                                        <p:cTn id="26" dur="2000"/>
                                        <p:tgtEl>
                                          <p:spTgt spid="3">
                                            <p:txEl>
                                              <p:pRg st="3" end="3"/>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additive="base">
                                        <p:cTn id="3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t>NOT</a:t>
            </a:r>
            <a:endParaRPr lang="en-US" dirty="0"/>
          </a:p>
        </p:txBody>
      </p:sp>
      <p:sp>
        <p:nvSpPr>
          <p:cNvPr id="3" name="Content Placeholder 2"/>
          <p:cNvSpPr>
            <a:spLocks noGrp="1"/>
          </p:cNvSpPr>
          <p:nvPr>
            <p:ph idx="1"/>
          </p:nvPr>
        </p:nvSpPr>
        <p:spPr>
          <a:xfrm>
            <a:off x="457200" y="990600"/>
            <a:ext cx="8229600" cy="5135563"/>
          </a:xfrm>
        </p:spPr>
        <p:txBody>
          <a:bodyPr>
            <a:normAutofit fontScale="92500" lnSpcReduction="10000"/>
          </a:bodyPr>
          <a:lstStyle/>
          <a:p>
            <a:r>
              <a:rPr lang="en-US" dirty="0" smtClean="0"/>
              <a:t>Not is used to get rid of an unwanted concept</a:t>
            </a:r>
          </a:p>
          <a:p>
            <a:pPr>
              <a:buNone/>
            </a:pPr>
            <a:r>
              <a:rPr lang="en-US" dirty="0" smtClean="0"/>
              <a:t> E.g. When searching Tertiary Students, you can say </a:t>
            </a:r>
          </a:p>
          <a:p>
            <a:pPr>
              <a:buNone/>
            </a:pPr>
            <a:endParaRPr lang="en-US" dirty="0"/>
          </a:p>
          <a:p>
            <a:pPr>
              <a:buNone/>
            </a:pPr>
            <a:r>
              <a:rPr lang="en-US" dirty="0" smtClean="0"/>
              <a:t>	Tertiary Students NOT High school</a:t>
            </a:r>
          </a:p>
          <a:p>
            <a:pPr>
              <a:buNone/>
            </a:pPr>
            <a:r>
              <a:rPr lang="en-US" dirty="0"/>
              <a:t>	</a:t>
            </a:r>
            <a:endParaRPr lang="en-US" dirty="0" smtClean="0"/>
          </a:p>
          <a:p>
            <a:pPr>
              <a:buNone/>
            </a:pPr>
            <a:r>
              <a:rPr lang="en-US" dirty="0"/>
              <a:t>	</a:t>
            </a:r>
            <a:r>
              <a:rPr lang="en-US" dirty="0" smtClean="0"/>
              <a:t>Entrepreneurial AND tertiary students NOT senior high</a:t>
            </a:r>
          </a:p>
          <a:p>
            <a:pPr>
              <a:buNone/>
            </a:pPr>
            <a:r>
              <a:rPr lang="en-US" dirty="0" smtClean="0"/>
              <a:t>	</a:t>
            </a:r>
          </a:p>
          <a:p>
            <a:pPr>
              <a:buNone/>
            </a:pPr>
            <a:r>
              <a:rPr lang="en-US" dirty="0"/>
              <a:t>	</a:t>
            </a:r>
            <a:r>
              <a:rPr lang="en-US" dirty="0" smtClean="0"/>
              <a:t>(Entrepreneurial AND tertiary students) NOT senior high</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8" presetClass="emph" presetSubtype="0" fill="hold" grpId="1" nodeType="clickEffect">
                                  <p:stCondLst>
                                    <p:cond delay="0"/>
                                  </p:stCondLst>
                                  <p:childTnLst>
                                    <p:animRot by="21600000">
                                      <p:cBhvr>
                                        <p:cTn id="11" dur="2000" fill="hold"/>
                                        <p:tgtEl>
                                          <p:spTgt spid="2"/>
                                        </p:tgtEl>
                                        <p:attrNameLst>
                                          <p:attrName>r</p:attrName>
                                        </p:attrNameLst>
                                      </p:cBhvr>
                                    </p:animRot>
                                  </p:childTnLst>
                                </p:cTn>
                              </p:par>
                            </p:childTnLst>
                          </p:cTn>
                        </p:par>
                      </p:childTnLst>
                    </p:cTn>
                  </p:par>
                  <p:par>
                    <p:cTn id="12" fill="hold">
                      <p:stCondLst>
                        <p:cond delay="indefinite"/>
                      </p:stCondLst>
                      <p:childTnLst>
                        <p:par>
                          <p:cTn id="13" fill="hold">
                            <p:stCondLst>
                              <p:cond delay="0"/>
                            </p:stCondLst>
                            <p:childTnLst>
                              <p:par>
                                <p:cTn id="14" presetID="2" presetClass="entr" presetSubtype="4" fill="hold" nodeType="clickEffect">
                                  <p:stCondLst>
                                    <p:cond delay="0"/>
                                  </p:stCondLst>
                                  <p:childTnLst>
                                    <p:set>
                                      <p:cBhvr>
                                        <p:cTn id="15" dur="1" fill="hold">
                                          <p:stCondLst>
                                            <p:cond delay="0"/>
                                          </p:stCondLst>
                                        </p:cTn>
                                        <p:tgtEl>
                                          <p:spTgt spid="3">
                                            <p:txEl>
                                              <p:pRg st="0" end="0"/>
                                            </p:txEl>
                                          </p:spTgt>
                                        </p:tgtEl>
                                        <p:attrNameLst>
                                          <p:attrName>style.visibility</p:attrName>
                                        </p:attrNameLst>
                                      </p:cBhvr>
                                      <p:to>
                                        <p:strVal val="visible"/>
                                      </p:to>
                                    </p:set>
                                    <p:anim calcmode="lin" valueType="num">
                                      <p:cBhvr additive="base">
                                        <p:cTn id="16" dur="20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7" dur="2000" fill="hold"/>
                                        <p:tgtEl>
                                          <p:spTgt spid="3">
                                            <p:txEl>
                                              <p:pRg st="0" end="0"/>
                                            </p:txEl>
                                          </p:spTgt>
                                        </p:tgtEl>
                                        <p:attrNameLst>
                                          <p:attrName>ppt_y</p:attrName>
                                        </p:attrNameLst>
                                      </p:cBhvr>
                                      <p:tavLst>
                                        <p:tav tm="0">
                                          <p:val>
                                            <p:strVal val="1+#ppt_h/2"/>
                                          </p:val>
                                        </p:tav>
                                        <p:tav tm="100000">
                                          <p:val>
                                            <p:strVal val="#ppt_y"/>
                                          </p:val>
                                        </p:tav>
                                      </p:tavLst>
                                    </p:anim>
                                  </p:childTnLst>
                                </p:cTn>
                              </p:par>
                              <p:par>
                                <p:cTn id="18" presetID="2" presetClass="entr" presetSubtype="4" fill="hold" nodeType="withEffect">
                                  <p:stCondLst>
                                    <p:cond delay="0"/>
                                  </p:stCondLst>
                                  <p:childTnLst>
                                    <p:set>
                                      <p:cBhvr>
                                        <p:cTn id="19" dur="1" fill="hold">
                                          <p:stCondLst>
                                            <p:cond delay="0"/>
                                          </p:stCondLst>
                                        </p:cTn>
                                        <p:tgtEl>
                                          <p:spTgt spid="3">
                                            <p:txEl>
                                              <p:pRg st="1" end="1"/>
                                            </p:txEl>
                                          </p:spTgt>
                                        </p:tgtEl>
                                        <p:attrNameLst>
                                          <p:attrName>style.visibility</p:attrName>
                                        </p:attrNameLst>
                                      </p:cBhvr>
                                      <p:to>
                                        <p:strVal val="visible"/>
                                      </p:to>
                                    </p:set>
                                    <p:anim calcmode="lin" valueType="num">
                                      <p:cBhvr additive="base">
                                        <p:cTn id="20" dur="20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1" dur="20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nodeType="clickEffect">
                                  <p:stCondLst>
                                    <p:cond delay="0"/>
                                  </p:stCondLst>
                                  <p:childTnLst>
                                    <p:set>
                                      <p:cBhvr>
                                        <p:cTn id="25" dur="1" fill="hold">
                                          <p:stCondLst>
                                            <p:cond delay="0"/>
                                          </p:stCondLst>
                                        </p:cTn>
                                        <p:tgtEl>
                                          <p:spTgt spid="3">
                                            <p:txEl>
                                              <p:pRg st="3" end="3"/>
                                            </p:txEl>
                                          </p:spTgt>
                                        </p:tgtEl>
                                        <p:attrNameLst>
                                          <p:attrName>style.visibility</p:attrName>
                                        </p:attrNameLst>
                                      </p:cBhvr>
                                      <p:to>
                                        <p:strVal val="visible"/>
                                      </p:to>
                                    </p:set>
                                    <p:anim calcmode="lin" valueType="num">
                                      <p:cBhvr additive="base">
                                        <p:cTn id="26"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 calcmode="lin" valueType="num">
                                      <p:cBhvr additive="base">
                                        <p:cTn id="32"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20" presetClass="entr" presetSubtype="0" fill="hold" nodeType="clickEffect">
                                  <p:stCondLst>
                                    <p:cond delay="0"/>
                                  </p:stCondLst>
                                  <p:childTnLst>
                                    <p:set>
                                      <p:cBhvr>
                                        <p:cTn id="37" dur="1" fill="hold">
                                          <p:stCondLst>
                                            <p:cond delay="0"/>
                                          </p:stCondLst>
                                        </p:cTn>
                                        <p:tgtEl>
                                          <p:spTgt spid="3">
                                            <p:txEl>
                                              <p:pRg st="7" end="7"/>
                                            </p:txEl>
                                          </p:spTgt>
                                        </p:tgtEl>
                                        <p:attrNameLst>
                                          <p:attrName>style.visibility</p:attrName>
                                        </p:attrNameLst>
                                      </p:cBhvr>
                                      <p:to>
                                        <p:strVal val="visible"/>
                                      </p:to>
                                    </p:set>
                                    <p:animEffect transition="in" filter="wedge">
                                      <p:cBhvr>
                                        <p:cTn id="38" dur="20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Wild card</a:t>
            </a:r>
            <a:endParaRPr lang="en-US" dirty="0"/>
          </a:p>
        </p:txBody>
      </p:sp>
      <p:sp>
        <p:nvSpPr>
          <p:cNvPr id="3" name="Content Placeholder 2"/>
          <p:cNvSpPr>
            <a:spLocks noGrp="1"/>
          </p:cNvSpPr>
          <p:nvPr>
            <p:ph idx="1"/>
          </p:nvPr>
        </p:nvSpPr>
        <p:spPr/>
        <p:txBody>
          <a:bodyPr/>
          <a:lstStyle/>
          <a:p>
            <a:r>
              <a:rPr lang="en-US" dirty="0" smtClean="0"/>
              <a:t>Sometimes we play wild cards in our researches</a:t>
            </a:r>
            <a:endParaRPr lang="en-US" dirty="0"/>
          </a:p>
          <a:p>
            <a:r>
              <a:rPr lang="en-US" dirty="0" smtClean="0"/>
              <a:t>It comes in mostly because of the difference in the spellings of the British and America English</a:t>
            </a:r>
          </a:p>
          <a:p>
            <a:r>
              <a:rPr lang="en-US" dirty="0" err="1" smtClean="0"/>
              <a:t>Eg</a:t>
            </a:r>
            <a:r>
              <a:rPr lang="en-US" dirty="0" smtClean="0"/>
              <a:t>	</a:t>
            </a:r>
            <a:r>
              <a:rPr lang="en-US" dirty="0" err="1" smtClean="0"/>
              <a:t>behaviour</a:t>
            </a:r>
            <a:r>
              <a:rPr lang="en-US" dirty="0" smtClean="0"/>
              <a:t>	-	British</a:t>
            </a:r>
          </a:p>
          <a:p>
            <a:pPr>
              <a:buNone/>
            </a:pPr>
            <a:r>
              <a:rPr lang="en-US" dirty="0"/>
              <a:t>	</a:t>
            </a:r>
            <a:r>
              <a:rPr lang="en-US" dirty="0" smtClean="0"/>
              <a:t>	behavior	-	American</a:t>
            </a:r>
          </a:p>
          <a:p>
            <a:pPr>
              <a:buNone/>
            </a:pPr>
            <a:r>
              <a:rPr lang="en-US" dirty="0"/>
              <a:t>	</a:t>
            </a:r>
            <a:r>
              <a:rPr lang="en-US" dirty="0" smtClean="0"/>
              <a:t>	</a:t>
            </a:r>
            <a:r>
              <a:rPr lang="en-US" dirty="0" err="1" smtClean="0"/>
              <a:t>behavio?r</a:t>
            </a:r>
            <a:r>
              <a:rPr lang="en-US" dirty="0" smtClean="0"/>
              <a:t>	- 	wild card	</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8" presetClass="emph" presetSubtype="0" fill="hold" grpId="1" nodeType="clickEffect">
                                  <p:stCondLst>
                                    <p:cond delay="0"/>
                                  </p:stCondLst>
                                  <p:childTnLst>
                                    <p:animRot by="21600000">
                                      <p:cBhvr>
                                        <p:cTn id="11" dur="2000" fill="hold"/>
                                        <p:tgtEl>
                                          <p:spTgt spid="2"/>
                                        </p:tgtEl>
                                        <p:attrNameLst>
                                          <p:attrName>r</p:attrName>
                                        </p:attrNameLst>
                                      </p:cBhvr>
                                    </p:animRot>
                                  </p:childTnLst>
                                </p:cTn>
                              </p:par>
                            </p:childTnLst>
                          </p:cTn>
                        </p:par>
                      </p:childTnLst>
                    </p:cTn>
                  </p:par>
                  <p:par>
                    <p:cTn id="12" fill="hold">
                      <p:stCondLst>
                        <p:cond delay="indefinite"/>
                      </p:stCondLst>
                      <p:childTnLst>
                        <p:par>
                          <p:cTn id="13" fill="hold">
                            <p:stCondLst>
                              <p:cond delay="0"/>
                            </p:stCondLst>
                            <p:childTnLst>
                              <p:par>
                                <p:cTn id="14" presetID="2" presetClass="entr" presetSubtype="4" fill="hold" nodeType="clickEffect">
                                  <p:stCondLst>
                                    <p:cond delay="0"/>
                                  </p:stCondLst>
                                  <p:childTnLst>
                                    <p:set>
                                      <p:cBhvr>
                                        <p:cTn id="15" dur="1" fill="hold">
                                          <p:stCondLst>
                                            <p:cond delay="0"/>
                                          </p:stCondLst>
                                        </p:cTn>
                                        <p:tgtEl>
                                          <p:spTgt spid="3">
                                            <p:txEl>
                                              <p:pRg st="0" end="0"/>
                                            </p:txEl>
                                          </p:spTgt>
                                        </p:tgtEl>
                                        <p:attrNameLst>
                                          <p:attrName>style.visibility</p:attrName>
                                        </p:attrNameLst>
                                      </p:cBhvr>
                                      <p:to>
                                        <p:strVal val="visible"/>
                                      </p:to>
                                    </p:set>
                                    <p:anim calcmode="lin" valueType="num">
                                      <p:cBhvr additive="base">
                                        <p:cTn id="16"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7"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nodeType="clickEffect">
                                  <p:stCondLst>
                                    <p:cond delay="0"/>
                                  </p:stCondLst>
                                  <p:childTnLst>
                                    <p:set>
                                      <p:cBhvr>
                                        <p:cTn id="21" dur="1" fill="hold">
                                          <p:stCondLst>
                                            <p:cond delay="0"/>
                                          </p:stCondLst>
                                        </p:cTn>
                                        <p:tgtEl>
                                          <p:spTgt spid="3">
                                            <p:txEl>
                                              <p:pRg st="1" end="1"/>
                                            </p:txEl>
                                          </p:spTgt>
                                        </p:tgtEl>
                                        <p:attrNameLst>
                                          <p:attrName>style.visibility</p:attrName>
                                        </p:attrNameLst>
                                      </p:cBhvr>
                                      <p:to>
                                        <p:strVal val="visible"/>
                                      </p:to>
                                    </p:set>
                                    <p:anim to="" calcmode="lin" valueType="num">
                                      <p:cBhvr>
                                        <p:cTn id="22" dur="1" fill="hold"/>
                                        <p:tgtEl>
                                          <p:spTgt spid="3">
                                            <p:txEl>
                                              <p:pRg st="1" end="1"/>
                                            </p:txEl>
                                          </p:spTgt>
                                        </p:tgtEl>
                                        <p:attrNameLst>
                                          <p:attrName/>
                                        </p:attrNameLst>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nodeType="clickEffect">
                                  <p:stCondLst>
                                    <p:cond delay="0"/>
                                  </p:stCondLst>
                                  <p:childTnLst>
                                    <p:set>
                                      <p:cBhvr>
                                        <p:cTn id="26" dur="1" fill="hold">
                                          <p:stCondLst>
                                            <p:cond delay="0"/>
                                          </p:stCondLst>
                                        </p:cTn>
                                        <p:tgtEl>
                                          <p:spTgt spid="3">
                                            <p:txEl>
                                              <p:pRg st="2" end="2"/>
                                            </p:txEl>
                                          </p:spTgt>
                                        </p:tgtEl>
                                        <p:attrNameLst>
                                          <p:attrName>style.visibility</p:attrName>
                                        </p:attrNameLst>
                                      </p:cBhvr>
                                      <p:to>
                                        <p:strVal val="visible"/>
                                      </p:to>
                                    </p:set>
                                    <p:anim to="" calcmode="lin" valueType="num">
                                      <p:cBhvr>
                                        <p:cTn id="27" dur="1" fill="hold"/>
                                        <p:tgtEl>
                                          <p:spTgt spid="3">
                                            <p:txEl>
                                              <p:pRg st="2" end="2"/>
                                            </p:txEl>
                                          </p:spTgt>
                                        </p:tgtEl>
                                        <p:attrNameLst>
                                          <p:attrName/>
                                        </p:attrNameLst>
                                      </p:cBhvr>
                                    </p:anim>
                                  </p:childTnLst>
                                </p:cTn>
                              </p:par>
                              <p:par>
                                <p:cTn id="28" presetID="24" presetClass="entr" presetSubtype="0" fill="hold" nodeType="withEffect">
                                  <p:stCondLst>
                                    <p:cond delay="0"/>
                                  </p:stCondLst>
                                  <p:childTnLst>
                                    <p:set>
                                      <p:cBhvr>
                                        <p:cTn id="29" dur="1" fill="hold">
                                          <p:stCondLst>
                                            <p:cond delay="0"/>
                                          </p:stCondLst>
                                        </p:cTn>
                                        <p:tgtEl>
                                          <p:spTgt spid="3">
                                            <p:txEl>
                                              <p:pRg st="3" end="3"/>
                                            </p:txEl>
                                          </p:spTgt>
                                        </p:tgtEl>
                                        <p:attrNameLst>
                                          <p:attrName>style.visibility</p:attrName>
                                        </p:attrNameLst>
                                      </p:cBhvr>
                                      <p:to>
                                        <p:strVal val="visible"/>
                                      </p:to>
                                    </p:set>
                                    <p:anim to="" calcmode="lin" valueType="num">
                                      <p:cBhvr>
                                        <p:cTn id="30" dur="1" fill="hold"/>
                                        <p:tgtEl>
                                          <p:spTgt spid="3">
                                            <p:txEl>
                                              <p:pRg st="3" end="3"/>
                                            </p:txEl>
                                          </p:spTgt>
                                        </p:tgtEl>
                                        <p:attrNameLst>
                                          <p:attrName/>
                                        </p:attrNameLst>
                                      </p:cBhvr>
                                    </p:anim>
                                  </p:childTnLst>
                                </p:cTn>
                              </p:par>
                              <p:par>
                                <p:cTn id="31" presetID="24" presetClass="entr" presetSubtype="0" fill="hold" nodeType="withEffect">
                                  <p:stCondLst>
                                    <p:cond delay="0"/>
                                  </p:stCondLst>
                                  <p:childTnLst>
                                    <p:set>
                                      <p:cBhvr>
                                        <p:cTn id="32" dur="1" fill="hold">
                                          <p:stCondLst>
                                            <p:cond delay="0"/>
                                          </p:stCondLst>
                                        </p:cTn>
                                        <p:tgtEl>
                                          <p:spTgt spid="3">
                                            <p:txEl>
                                              <p:pRg st="4" end="4"/>
                                            </p:txEl>
                                          </p:spTgt>
                                        </p:tgtEl>
                                        <p:attrNameLst>
                                          <p:attrName>style.visibility</p:attrName>
                                        </p:attrNameLst>
                                      </p:cBhvr>
                                      <p:to>
                                        <p:strVal val="visible"/>
                                      </p:to>
                                    </p:set>
                                    <p:anim to="" calcmode="lin" valueType="num">
                                      <p:cBhvr>
                                        <p:cTn id="33" dur="1" fill="hold"/>
                                        <p:tgtEl>
                                          <p:spTgt spid="3">
                                            <p:txEl>
                                              <p:pRg st="4" end="4"/>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r>
              <a:rPr lang="en-US" dirty="0" smtClean="0"/>
              <a:t>Woman	-	singular</a:t>
            </a:r>
          </a:p>
          <a:p>
            <a:r>
              <a:rPr lang="en-US" dirty="0" smtClean="0"/>
              <a:t>Women	- 	plural</a:t>
            </a:r>
          </a:p>
          <a:p>
            <a:r>
              <a:rPr lang="en-US" dirty="0" err="1" smtClean="0"/>
              <a:t>Wom</a:t>
            </a:r>
            <a:r>
              <a:rPr lang="en-US" dirty="0" smtClean="0"/>
              <a:t>*n	-	wild card</a:t>
            </a:r>
          </a:p>
          <a:p>
            <a:pPr>
              <a:buNone/>
            </a:pPr>
            <a:r>
              <a:rPr lang="en-US" dirty="0"/>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p:spPr>
        <p:txBody>
          <a:bodyPr>
            <a:normAutofit fontScale="90000"/>
          </a:bodyPr>
          <a:lstStyle/>
          <a:p>
            <a:r>
              <a:rPr lang="en-US" dirty="0" smtClean="0">
                <a:solidFill>
                  <a:schemeClr val="tx1"/>
                </a:solidFill>
              </a:rPr>
              <a:t>Drafting Questionnaires to Collect Data</a:t>
            </a:r>
            <a:br>
              <a:rPr lang="en-US" dirty="0" smtClean="0">
                <a:solidFill>
                  <a:schemeClr val="tx1"/>
                </a:solidFill>
              </a:rPr>
            </a:br>
            <a:endParaRPr lang="en-US" dirty="0"/>
          </a:p>
        </p:txBody>
      </p:sp>
      <p:sp>
        <p:nvSpPr>
          <p:cNvPr id="3" name="Content Placeholder 2"/>
          <p:cNvSpPr>
            <a:spLocks noGrp="1"/>
          </p:cNvSpPr>
          <p:nvPr>
            <p:ph idx="1"/>
          </p:nvPr>
        </p:nvSpPr>
        <p:spPr>
          <a:xfrm>
            <a:off x="457200" y="990600"/>
            <a:ext cx="8229600" cy="5135563"/>
          </a:xfrm>
        </p:spPr>
        <p:txBody>
          <a:bodyPr>
            <a:normAutofit fontScale="85000" lnSpcReduction="20000"/>
          </a:bodyPr>
          <a:lstStyle/>
          <a:p>
            <a:pPr>
              <a:buNone/>
            </a:pPr>
            <a:r>
              <a:rPr lang="en-US" dirty="0" smtClean="0"/>
              <a:t>What to know?</a:t>
            </a:r>
          </a:p>
          <a:p>
            <a:r>
              <a:rPr lang="en-US" dirty="0" smtClean="0"/>
              <a:t>Keep your Language simple</a:t>
            </a:r>
          </a:p>
          <a:p>
            <a:r>
              <a:rPr lang="en-US" dirty="0" smtClean="0"/>
              <a:t>Don’t make it too formal or informal</a:t>
            </a:r>
          </a:p>
          <a:p>
            <a:r>
              <a:rPr lang="en-US" dirty="0" smtClean="0"/>
              <a:t>Start with interesting questions</a:t>
            </a:r>
          </a:p>
          <a:p>
            <a:r>
              <a:rPr lang="en-US" dirty="0" smtClean="0"/>
              <a:t>Avoid Leading questions</a:t>
            </a:r>
          </a:p>
          <a:p>
            <a:r>
              <a:rPr lang="en-US" dirty="0" smtClean="0"/>
              <a:t>Limit the use of Open-ended questions</a:t>
            </a:r>
          </a:p>
          <a:p>
            <a:r>
              <a:rPr lang="en-US" dirty="0" smtClean="0"/>
              <a:t>Use single rate or Lists of choices – consider a maximum of 5</a:t>
            </a:r>
          </a:p>
          <a:p>
            <a:r>
              <a:rPr lang="en-US" dirty="0" smtClean="0"/>
              <a:t>Put your questionnaires in logical order</a:t>
            </a:r>
          </a:p>
          <a:p>
            <a:r>
              <a:rPr lang="en-US" dirty="0" smtClean="0"/>
              <a:t>Consider the question of anonymity – Especially if your questionnaire contains sensitive or personal questions</a:t>
            </a:r>
          </a:p>
          <a:p>
            <a:r>
              <a:rPr lang="en-US" dirty="0" smtClean="0"/>
              <a:t>It should reflect your objective</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i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box(in)">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box(in)">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box(in)">
                                      <p:cBhvr>
                                        <p:cTn id="22" dur="5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4" presetClass="entr" presetSubtype="16" fill="hold" grpId="0"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box(in)">
                                      <p:cBhvr>
                                        <p:cTn id="27" dur="500"/>
                                        <p:tgtEl>
                                          <p:spTgt spid="3">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4" presetClass="entr" presetSubtype="16" fill="hold" grpId="0" nodeType="click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box(in)">
                                      <p:cBhvr>
                                        <p:cTn id="32" dur="500"/>
                                        <p:tgtEl>
                                          <p:spTgt spid="3">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4" presetClass="entr" presetSubtype="16"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Effect transition="in" filter="box(in)">
                                      <p:cBhvr>
                                        <p:cTn id="37" dur="500"/>
                                        <p:tgtEl>
                                          <p:spTgt spid="3">
                                            <p:txEl>
                                              <p:pRg st="5" end="5"/>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4" presetClass="entr" presetSubtype="16" fill="hold" grpId="0" nodeType="clickEffect">
                                  <p:stCondLst>
                                    <p:cond delay="0"/>
                                  </p:stCondLst>
                                  <p:childTnLst>
                                    <p:set>
                                      <p:cBhvr>
                                        <p:cTn id="41" dur="1" fill="hold">
                                          <p:stCondLst>
                                            <p:cond delay="0"/>
                                          </p:stCondLst>
                                        </p:cTn>
                                        <p:tgtEl>
                                          <p:spTgt spid="3">
                                            <p:txEl>
                                              <p:pRg st="6" end="6"/>
                                            </p:txEl>
                                          </p:spTgt>
                                        </p:tgtEl>
                                        <p:attrNameLst>
                                          <p:attrName>style.visibility</p:attrName>
                                        </p:attrNameLst>
                                      </p:cBhvr>
                                      <p:to>
                                        <p:strVal val="visible"/>
                                      </p:to>
                                    </p:set>
                                    <p:animEffect transition="in" filter="box(in)">
                                      <p:cBhvr>
                                        <p:cTn id="42" dur="500"/>
                                        <p:tgtEl>
                                          <p:spTgt spid="3">
                                            <p:txEl>
                                              <p:pRg st="6" end="6"/>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4" presetClass="entr" presetSubtype="16" fill="hold" grpId="0" nodeType="clickEffect">
                                  <p:stCondLst>
                                    <p:cond delay="0"/>
                                  </p:stCondLst>
                                  <p:childTnLst>
                                    <p:set>
                                      <p:cBhvr>
                                        <p:cTn id="46" dur="1" fill="hold">
                                          <p:stCondLst>
                                            <p:cond delay="0"/>
                                          </p:stCondLst>
                                        </p:cTn>
                                        <p:tgtEl>
                                          <p:spTgt spid="3">
                                            <p:txEl>
                                              <p:pRg st="7" end="7"/>
                                            </p:txEl>
                                          </p:spTgt>
                                        </p:tgtEl>
                                        <p:attrNameLst>
                                          <p:attrName>style.visibility</p:attrName>
                                        </p:attrNameLst>
                                      </p:cBhvr>
                                      <p:to>
                                        <p:strVal val="visible"/>
                                      </p:to>
                                    </p:set>
                                    <p:animEffect transition="in" filter="box(in)">
                                      <p:cBhvr>
                                        <p:cTn id="47" dur="500"/>
                                        <p:tgtEl>
                                          <p:spTgt spid="3">
                                            <p:txEl>
                                              <p:pRg st="7" end="7"/>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4" presetClass="entr" presetSubtype="16" fill="hold" grpId="0" nodeType="clickEffect">
                                  <p:stCondLst>
                                    <p:cond delay="0"/>
                                  </p:stCondLst>
                                  <p:childTnLst>
                                    <p:set>
                                      <p:cBhvr>
                                        <p:cTn id="51" dur="1" fill="hold">
                                          <p:stCondLst>
                                            <p:cond delay="0"/>
                                          </p:stCondLst>
                                        </p:cTn>
                                        <p:tgtEl>
                                          <p:spTgt spid="3">
                                            <p:txEl>
                                              <p:pRg st="8" end="8"/>
                                            </p:txEl>
                                          </p:spTgt>
                                        </p:tgtEl>
                                        <p:attrNameLst>
                                          <p:attrName>style.visibility</p:attrName>
                                        </p:attrNameLst>
                                      </p:cBhvr>
                                      <p:to>
                                        <p:strVal val="visible"/>
                                      </p:to>
                                    </p:set>
                                    <p:animEffect transition="in" filter="box(in)">
                                      <p:cBhvr>
                                        <p:cTn id="52" dur="500"/>
                                        <p:tgtEl>
                                          <p:spTgt spid="3">
                                            <p:txEl>
                                              <p:pRg st="8" end="8"/>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4" presetClass="entr" presetSubtype="16" fill="hold" grpId="0" nodeType="clickEffect">
                                  <p:stCondLst>
                                    <p:cond delay="0"/>
                                  </p:stCondLst>
                                  <p:childTnLst>
                                    <p:set>
                                      <p:cBhvr>
                                        <p:cTn id="56" dur="1" fill="hold">
                                          <p:stCondLst>
                                            <p:cond delay="0"/>
                                          </p:stCondLst>
                                        </p:cTn>
                                        <p:tgtEl>
                                          <p:spTgt spid="3">
                                            <p:txEl>
                                              <p:pRg st="9" end="9"/>
                                            </p:txEl>
                                          </p:spTgt>
                                        </p:tgtEl>
                                        <p:attrNameLst>
                                          <p:attrName>style.visibility</p:attrName>
                                        </p:attrNameLst>
                                      </p:cBhvr>
                                      <p:to>
                                        <p:strVal val="visible"/>
                                      </p:to>
                                    </p:set>
                                    <p:animEffect transition="in" filter="box(in)">
                                      <p:cBhvr>
                                        <p:cTn id="57" dur="5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ADMINISTERING THE QUESTIONNAIRE </a:t>
            </a:r>
            <a:endParaRPr lang="en-US" dirty="0"/>
          </a:p>
        </p:txBody>
      </p:sp>
      <p:sp>
        <p:nvSpPr>
          <p:cNvPr id="3" name="Content Placeholder 2"/>
          <p:cNvSpPr>
            <a:spLocks noGrp="1"/>
          </p:cNvSpPr>
          <p:nvPr>
            <p:ph idx="1"/>
          </p:nvPr>
        </p:nvSpPr>
        <p:spPr/>
        <p:txBody>
          <a:bodyPr/>
          <a:lstStyle/>
          <a:p>
            <a:pPr marL="514350" indent="-514350">
              <a:buFont typeface="+mj-lt"/>
              <a:buAutoNum type="arabicPeriod"/>
            </a:pPr>
            <a:r>
              <a:rPr lang="en-US" dirty="0" smtClean="0"/>
              <a:t>Try the questionnaire as much as possible and pretest with colleagues	</a:t>
            </a:r>
          </a:p>
          <a:p>
            <a:pPr lvl="1"/>
            <a:r>
              <a:rPr lang="en-US" dirty="0" smtClean="0"/>
              <a:t>To identify problems with wording or format</a:t>
            </a:r>
          </a:p>
          <a:p>
            <a:pPr lvl="1"/>
            <a:r>
              <a:rPr lang="en-US" dirty="0" smtClean="0"/>
              <a:t>to remove Ambiguities</a:t>
            </a:r>
            <a:endParaRPr lang="en-US" dirty="0"/>
          </a:p>
          <a:p>
            <a:pPr lvl="1"/>
            <a:r>
              <a:rPr lang="en-US" dirty="0" smtClean="0"/>
              <a:t>To correct inaccuracies</a:t>
            </a:r>
          </a:p>
          <a:p>
            <a:pPr lvl="1"/>
            <a:r>
              <a:rPr lang="en-US" dirty="0" smtClean="0"/>
              <a:t>And to add or delete questions</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i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box(in)">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 calcmode="lin" valueType="num">
                                      <p:cBhvr additive="base">
                                        <p:cTn id="1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nodeType="click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 calcmode="lin" valueType="num">
                                      <p:cBhvr additive="base">
                                        <p:cTn id="2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nodeType="clickEffect">
                                  <p:stCondLst>
                                    <p:cond delay="0"/>
                                  </p:stCondLst>
                                  <p:childTnLst>
                                    <p:set>
                                      <p:cBhvr>
                                        <p:cTn id="28" dur="1" fill="hold">
                                          <p:stCondLst>
                                            <p:cond delay="0"/>
                                          </p:stCondLst>
                                        </p:cTn>
                                        <p:tgtEl>
                                          <p:spTgt spid="3">
                                            <p:txEl>
                                              <p:pRg st="3" end="3"/>
                                            </p:txEl>
                                          </p:spTgt>
                                        </p:tgtEl>
                                        <p:attrNameLst>
                                          <p:attrName>style.visibility</p:attrName>
                                        </p:attrNameLst>
                                      </p:cBhvr>
                                      <p:to>
                                        <p:strVal val="visible"/>
                                      </p:to>
                                    </p:set>
                                    <p:anim calcmode="lin" valueType="num">
                                      <p:cBhvr additive="base">
                                        <p:cTn id="2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 calcmode="lin" valueType="num">
                                      <p:cBhvr additive="base">
                                        <p:cTn id="3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514350" indent="-514350">
              <a:buNone/>
            </a:pPr>
            <a:r>
              <a:rPr lang="en-US" dirty="0" smtClean="0"/>
              <a:t>2. Clearly introduce the questionnaire</a:t>
            </a:r>
          </a:p>
          <a:p>
            <a:pPr marL="914400" lvl="1" indent="-514350"/>
            <a:r>
              <a:rPr lang="en-US" dirty="0" smtClean="0"/>
              <a:t>make contacts</a:t>
            </a:r>
          </a:p>
          <a:p>
            <a:pPr marL="914400" lvl="1" indent="-514350">
              <a:buNone/>
            </a:pPr>
            <a:endParaRPr lang="en-US" dirty="0" smtClean="0"/>
          </a:p>
          <a:p>
            <a:pPr marL="914400" lvl="1" indent="-514350">
              <a:buNone/>
            </a:pPr>
            <a:r>
              <a:rPr lang="en-US" dirty="0" smtClean="0"/>
              <a:t>3 . Write an introduction</a:t>
            </a:r>
          </a:p>
          <a:p>
            <a:pPr marL="914400" lvl="1" indent="-514350"/>
            <a:r>
              <a:rPr lang="en-US" dirty="0" smtClean="0"/>
              <a:t>Why it is important for you (and why it is useful for the respondent) </a:t>
            </a:r>
          </a:p>
          <a:p>
            <a:pPr marL="914400" lvl="1" indent="-514350"/>
            <a:r>
              <a:rPr lang="en-US" dirty="0" smtClean="0"/>
              <a:t>How Long it should take to complete.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ox(in)">
                                      <p:cBhvr>
                                        <p:cTn id="7" dur="500"/>
                                        <p:tgtEl>
                                          <p:spTgt spid="3">
                                            <p:txEl>
                                              <p:pRg st="0" end="0"/>
                                            </p:txEl>
                                          </p:spTgt>
                                        </p:tgtEl>
                                      </p:cBhvr>
                                    </p:animEffect>
                                  </p:childTnLst>
                                </p:cTn>
                              </p:par>
                              <p:par>
                                <p:cTn id="8" presetID="4" presetClass="entr" presetSubtype="16"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box(in)">
                                      <p:cBhvr>
                                        <p:cTn id="10" dur="5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4" presetClass="entr" presetSubtype="16"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box(in)">
                                      <p:cBhvr>
                                        <p:cTn id="15" dur="500"/>
                                        <p:tgtEl>
                                          <p:spTgt spid="3">
                                            <p:txEl>
                                              <p:pRg st="3" end="3"/>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nodeType="clickEffect">
                                  <p:stCondLst>
                                    <p:cond delay="0"/>
                                  </p:stCondLst>
                                  <p:childTnLst>
                                    <p:set>
                                      <p:cBhvr>
                                        <p:cTn id="19" dur="1" fill="hold">
                                          <p:stCondLst>
                                            <p:cond delay="0"/>
                                          </p:stCondLst>
                                        </p:cTn>
                                        <p:tgtEl>
                                          <p:spTgt spid="3">
                                            <p:txEl>
                                              <p:pRg st="4" end="4"/>
                                            </p:txEl>
                                          </p:spTgt>
                                        </p:tgtEl>
                                        <p:attrNameLst>
                                          <p:attrName>style.visibility</p:attrName>
                                        </p:attrNameLst>
                                      </p:cBhvr>
                                      <p:to>
                                        <p:strVal val="visible"/>
                                      </p:to>
                                    </p:set>
                                    <p:anim calcmode="lin" valueType="num">
                                      <p:cBhvr additive="base">
                                        <p:cTn id="20"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nodeType="clickEffect">
                                  <p:stCondLst>
                                    <p:cond delay="0"/>
                                  </p:stCondLst>
                                  <p:childTnLst>
                                    <p:set>
                                      <p:cBhvr>
                                        <p:cTn id="25" dur="1" fill="hold">
                                          <p:stCondLst>
                                            <p:cond delay="0"/>
                                          </p:stCondLst>
                                        </p:cTn>
                                        <p:tgtEl>
                                          <p:spTgt spid="3">
                                            <p:txEl>
                                              <p:pRg st="5" end="5"/>
                                            </p:txEl>
                                          </p:spTgt>
                                        </p:tgtEl>
                                        <p:attrNameLst>
                                          <p:attrName>style.visibility</p:attrName>
                                        </p:attrNameLst>
                                      </p:cBhvr>
                                      <p:to>
                                        <p:strVal val="visible"/>
                                      </p:to>
                                    </p:set>
                                    <p:anim calcmode="lin" valueType="num">
                                      <p:cBhvr additive="base">
                                        <p:cTn id="26"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9762"/>
          </a:xfrm>
        </p:spPr>
        <p:txBody>
          <a:bodyPr>
            <a:normAutofit fontScale="90000"/>
          </a:bodyPr>
          <a:lstStyle/>
          <a:p>
            <a:r>
              <a:rPr lang="en-US" dirty="0" smtClean="0"/>
              <a:t>Sample Introduction of questionnaire</a:t>
            </a:r>
            <a:endParaRPr lang="en-US" dirty="0"/>
          </a:p>
        </p:txBody>
      </p:sp>
      <p:sp>
        <p:nvSpPr>
          <p:cNvPr id="3" name="Content Placeholder 2"/>
          <p:cNvSpPr>
            <a:spLocks noGrp="1"/>
          </p:cNvSpPr>
          <p:nvPr>
            <p:ph idx="1"/>
          </p:nvPr>
        </p:nvSpPr>
        <p:spPr>
          <a:xfrm>
            <a:off x="457200" y="1066800"/>
            <a:ext cx="8229600" cy="5059363"/>
          </a:xfrm>
        </p:spPr>
        <p:txBody>
          <a:bodyPr>
            <a:normAutofit fontScale="92500" lnSpcReduction="20000"/>
          </a:bodyPr>
          <a:lstStyle/>
          <a:p>
            <a:pPr>
              <a:buNone/>
            </a:pPr>
            <a:r>
              <a:rPr lang="en-US" dirty="0" smtClean="0"/>
              <a:t>	Dear </a:t>
            </a:r>
            <a:r>
              <a:rPr lang="en-US" dirty="0"/>
              <a:t>Respondent: </a:t>
            </a:r>
          </a:p>
          <a:p>
            <a:pPr>
              <a:buNone/>
            </a:pPr>
            <a:r>
              <a:rPr lang="en-US" dirty="0" smtClean="0"/>
              <a:t>	This </a:t>
            </a:r>
            <a:r>
              <a:rPr lang="en-US" dirty="0"/>
              <a:t>questionnaire is about entrepreneurial inclination among tertiary students, aimed at obtaining information about how demographic and personal characteristics affect entrepreneurial inclination, a case study of </a:t>
            </a:r>
            <a:r>
              <a:rPr lang="en-US" dirty="0" smtClean="0"/>
              <a:t>Ho Polytechnic final </a:t>
            </a:r>
            <a:r>
              <a:rPr lang="en-US" dirty="0"/>
              <a:t>year students</a:t>
            </a:r>
            <a:r>
              <a:rPr lang="en-US" dirty="0" smtClean="0"/>
              <a:t>. You </a:t>
            </a:r>
            <a:r>
              <a:rPr lang="en-US" dirty="0"/>
              <a:t>will be contributing immensely towards the success of the research if you answer these questions as frankly as possible. This exercise is mainly for academic purpose and your anonymity is assured. </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7"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7" presetClass="entr" presetSubtype="4" fill="hold"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74638"/>
            <a:ext cx="8458200" cy="792162"/>
          </a:xfrm>
        </p:spPr>
        <p:txBody>
          <a:bodyPr>
            <a:normAutofit fontScale="90000"/>
          </a:bodyPr>
          <a:lstStyle/>
          <a:p>
            <a:r>
              <a:rPr lang="en-US" u="sng" dirty="0" smtClean="0"/>
              <a:t>Format for presenting a research paper</a:t>
            </a:r>
            <a:endParaRPr lang="en-US" u="sng" dirty="0"/>
          </a:p>
        </p:txBody>
      </p:sp>
      <p:sp>
        <p:nvSpPr>
          <p:cNvPr id="3" name="Content Placeholder 2"/>
          <p:cNvSpPr>
            <a:spLocks noGrp="1"/>
          </p:cNvSpPr>
          <p:nvPr>
            <p:ph idx="1"/>
          </p:nvPr>
        </p:nvSpPr>
        <p:spPr>
          <a:xfrm>
            <a:off x="457200" y="1828800"/>
            <a:ext cx="8229600" cy="4297363"/>
          </a:xfrm>
        </p:spPr>
        <p:txBody>
          <a:bodyPr/>
          <a:lstStyle/>
          <a:p>
            <a:r>
              <a:rPr lang="en-US" dirty="0" smtClean="0"/>
              <a:t> Preliminaries or Front Matter</a:t>
            </a:r>
          </a:p>
          <a:p>
            <a:r>
              <a:rPr lang="en-US" dirty="0" smtClean="0"/>
              <a:t>The text or Main  Body including References</a:t>
            </a:r>
          </a:p>
          <a:p>
            <a:r>
              <a:rPr lang="en-US" dirty="0" smtClean="0"/>
              <a:t>Back Matter</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edge">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blinds(horizontal)">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blinds(horizontal)">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blinds(horizontal)">
                                      <p:cBhvr>
                                        <p:cTn id="2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274638"/>
            <a:ext cx="8991600" cy="1249362"/>
          </a:xfrm>
        </p:spPr>
        <p:txBody>
          <a:bodyPr>
            <a:noAutofit/>
          </a:bodyPr>
          <a:lstStyle/>
          <a:p>
            <a:r>
              <a:rPr lang="en-US"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reflection blurRad="6350" stA="60000" endA="900" endPos="60000" dist="60007" dir="5400000" sy="-100000" algn="bl" rotWithShape="0"/>
                </a:effectLst>
              </a:rPr>
              <a:t>Selecting Research Topics of Interest</a:t>
            </a:r>
            <a:r>
              <a:rPr lang="en-US" dirty="0" smtClean="0">
                <a:solidFill>
                  <a:schemeClr val="tx1"/>
                </a:solidFill>
              </a:rPr>
              <a:t/>
            </a:r>
            <a:br>
              <a:rPr lang="en-US" dirty="0" smtClean="0">
                <a:solidFill>
                  <a:schemeClr val="tx1"/>
                </a:solidFill>
              </a:rPr>
            </a:br>
            <a:endParaRPr lang="en-US" dirty="0"/>
          </a:p>
        </p:txBody>
      </p:sp>
      <p:sp>
        <p:nvSpPr>
          <p:cNvPr id="3" name="Content Placeholder 2"/>
          <p:cNvSpPr>
            <a:spLocks noGrp="1"/>
          </p:cNvSpPr>
          <p:nvPr>
            <p:ph idx="1"/>
          </p:nvPr>
        </p:nvSpPr>
        <p:spPr>
          <a:xfrm>
            <a:off x="457200" y="2362201"/>
            <a:ext cx="8229600" cy="2514600"/>
          </a:xfrm>
        </p:spPr>
        <p:txBody>
          <a:bodyPr/>
          <a:lstStyle/>
          <a:p>
            <a:pPr algn="ctr"/>
            <a:r>
              <a:rPr lang="en-US" dirty="0" smtClean="0"/>
              <a:t>This is the first step in any research paper assignment.</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5"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vertical)">
                                      <p:cBhvr>
                                        <p:cTn id="7" dur="1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mph" presetSubtype="0" nodeType="clickEffect">
                                  <p:stCondLst>
                                    <p:cond delay="0"/>
                                  </p:stCondLst>
                                  <p:childTnLst>
                                    <p:set>
                                      <p:cBhvr override="childStyle">
                                        <p:cTn id="11" dur="indefinite"/>
                                        <p:tgtEl>
                                          <p:spTgt spid="3">
                                            <p:txEl>
                                              <p:pRg st="0" end="0"/>
                                            </p:txEl>
                                          </p:spTgt>
                                        </p:tgtEl>
                                        <p:attrNameLst>
                                          <p:attrName>style.fontFamily</p:attrName>
                                        </p:attrNameLst>
                                      </p:cBhvr>
                                      <p:to>
                                        <p:strVal val="Forte"/>
                                      </p:to>
                                    </p:set>
                                  </p:childTnLst>
                                </p:cTn>
                              </p:par>
                            </p:childTnLst>
                          </p:cTn>
                        </p:par>
                      </p:childTnLst>
                    </p:cTn>
                  </p:par>
                  <p:par>
                    <p:cTn id="12" fill="hold">
                      <p:stCondLst>
                        <p:cond delay="indefinite"/>
                      </p:stCondLst>
                      <p:childTnLst>
                        <p:par>
                          <p:cTn id="13" fill="hold">
                            <p:stCondLst>
                              <p:cond delay="0"/>
                            </p:stCondLst>
                            <p:childTnLst>
                              <p:par>
                                <p:cTn id="14" presetID="8" presetClass="entr" presetSubtype="16" fill="hold" nodeType="clickEffect">
                                  <p:stCondLst>
                                    <p:cond delay="0"/>
                                  </p:stCondLst>
                                  <p:childTnLst>
                                    <p:set>
                                      <p:cBhvr>
                                        <p:cTn id="15" dur="1" fill="hold">
                                          <p:stCondLst>
                                            <p:cond delay="0"/>
                                          </p:stCondLst>
                                        </p:cTn>
                                        <p:tgtEl>
                                          <p:spTgt spid="3">
                                            <p:txEl>
                                              <p:pRg st="0" end="0"/>
                                            </p:txEl>
                                          </p:spTgt>
                                        </p:tgtEl>
                                        <p:attrNameLst>
                                          <p:attrName>style.visibility</p:attrName>
                                        </p:attrNameLst>
                                      </p:cBhvr>
                                      <p:to>
                                        <p:strVal val="visible"/>
                                      </p:to>
                                    </p:set>
                                    <p:animEffect transition="in" filter="diamond(in)">
                                      <p:cBhvr>
                                        <p:cTn id="16" dur="2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p:spPr>
        <p:txBody>
          <a:bodyPr/>
          <a:lstStyle/>
          <a:p>
            <a:r>
              <a:rPr lang="en-US" dirty="0" smtClean="0"/>
              <a:t>Preliminaries or Front Matter</a:t>
            </a:r>
            <a:endParaRPr lang="en-US" dirty="0"/>
          </a:p>
        </p:txBody>
      </p:sp>
      <p:sp>
        <p:nvSpPr>
          <p:cNvPr id="3" name="Content Placeholder 2"/>
          <p:cNvSpPr>
            <a:spLocks noGrp="1"/>
          </p:cNvSpPr>
          <p:nvPr>
            <p:ph idx="1"/>
          </p:nvPr>
        </p:nvSpPr>
        <p:spPr>
          <a:xfrm>
            <a:off x="457200" y="1447800"/>
            <a:ext cx="8229600" cy="4678363"/>
          </a:xfrm>
        </p:spPr>
        <p:txBody>
          <a:bodyPr>
            <a:normAutofit fontScale="92500" lnSpcReduction="20000"/>
          </a:bodyPr>
          <a:lstStyle/>
          <a:p>
            <a:r>
              <a:rPr lang="en-US" dirty="0" smtClean="0"/>
              <a:t>Consist of the :</a:t>
            </a:r>
          </a:p>
          <a:p>
            <a:pPr marL="514350" indent="-514350">
              <a:buFont typeface="+mj-lt"/>
              <a:buAutoNum type="arabicPeriod"/>
            </a:pPr>
            <a:r>
              <a:rPr lang="en-US" dirty="0" smtClean="0"/>
              <a:t>Front Page</a:t>
            </a:r>
          </a:p>
          <a:p>
            <a:pPr marL="514350" indent="-514350">
              <a:buFont typeface="+mj-lt"/>
              <a:buAutoNum type="arabicPeriod"/>
            </a:pPr>
            <a:r>
              <a:rPr lang="en-US" dirty="0" smtClean="0"/>
              <a:t>Title page</a:t>
            </a:r>
          </a:p>
          <a:p>
            <a:pPr marL="514350" indent="-514350">
              <a:buFont typeface="+mj-lt"/>
              <a:buAutoNum type="arabicPeriod"/>
            </a:pPr>
            <a:r>
              <a:rPr lang="en-US" dirty="0" smtClean="0"/>
              <a:t>Declaration</a:t>
            </a:r>
          </a:p>
          <a:p>
            <a:pPr marL="514350" indent="-514350">
              <a:buFont typeface="+mj-lt"/>
              <a:buAutoNum type="arabicPeriod"/>
            </a:pPr>
            <a:r>
              <a:rPr lang="en-US" dirty="0" smtClean="0"/>
              <a:t>Abstract</a:t>
            </a:r>
          </a:p>
          <a:p>
            <a:pPr marL="514350" indent="-514350">
              <a:buFont typeface="+mj-lt"/>
              <a:buAutoNum type="arabicPeriod"/>
            </a:pPr>
            <a:r>
              <a:rPr lang="en-US" dirty="0" smtClean="0"/>
              <a:t>Acknowledgement</a:t>
            </a:r>
          </a:p>
          <a:p>
            <a:pPr marL="514350" indent="-514350">
              <a:buFont typeface="+mj-lt"/>
              <a:buAutoNum type="arabicPeriod"/>
            </a:pPr>
            <a:r>
              <a:rPr lang="en-US" dirty="0" smtClean="0"/>
              <a:t>Dedication	*</a:t>
            </a:r>
          </a:p>
          <a:p>
            <a:pPr marL="514350" indent="-514350">
              <a:buFont typeface="+mj-lt"/>
              <a:buAutoNum type="arabicPeriod"/>
            </a:pPr>
            <a:r>
              <a:rPr lang="en-US" dirty="0" smtClean="0"/>
              <a:t>Table of Content</a:t>
            </a:r>
          </a:p>
          <a:p>
            <a:pPr marL="514350" indent="-514350">
              <a:buFont typeface="+mj-lt"/>
              <a:buAutoNum type="arabicPeriod"/>
            </a:pPr>
            <a:r>
              <a:rPr lang="en-US" dirty="0" smtClean="0"/>
              <a:t>List of Tables</a:t>
            </a:r>
          </a:p>
          <a:p>
            <a:pPr marL="514350" indent="-514350">
              <a:buFont typeface="+mj-lt"/>
              <a:buAutoNum type="arabicPeriod"/>
            </a:pPr>
            <a:r>
              <a:rPr lang="en-US" dirty="0" smtClean="0"/>
              <a:t>List of Figures</a:t>
            </a:r>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5962"/>
          </a:xfrm>
        </p:spPr>
        <p:txBody>
          <a:bodyPr>
            <a:normAutofit fontScale="90000"/>
          </a:bodyPr>
          <a:lstStyle/>
          <a:p>
            <a:r>
              <a:rPr lang="en-US" dirty="0" smtClean="0"/>
              <a:t>The Text or Main  Body</a:t>
            </a:r>
            <a:endParaRPr lang="en-US" dirty="0"/>
          </a:p>
        </p:txBody>
      </p:sp>
      <p:sp>
        <p:nvSpPr>
          <p:cNvPr id="3" name="Content Placeholder 2"/>
          <p:cNvSpPr>
            <a:spLocks noGrp="1"/>
          </p:cNvSpPr>
          <p:nvPr>
            <p:ph idx="1"/>
          </p:nvPr>
        </p:nvSpPr>
        <p:spPr>
          <a:xfrm>
            <a:off x="457200" y="1219200"/>
            <a:ext cx="8229600" cy="5257800"/>
          </a:xfrm>
        </p:spPr>
        <p:txBody>
          <a:bodyPr>
            <a:normAutofit lnSpcReduction="10000"/>
          </a:bodyPr>
          <a:lstStyle/>
          <a:p>
            <a:r>
              <a:rPr lang="en-US" dirty="0" smtClean="0"/>
              <a:t>CHAPTER ONE		INTRODUCTION</a:t>
            </a:r>
          </a:p>
          <a:p>
            <a:r>
              <a:rPr lang="en-US" dirty="0" smtClean="0"/>
              <a:t>CHAPTER TWO	REVIEW OF RELATED 					LITERATURE</a:t>
            </a:r>
          </a:p>
          <a:p>
            <a:r>
              <a:rPr lang="en-US" dirty="0" smtClean="0"/>
              <a:t>CHAPTER THREE	METHODOLOGY</a:t>
            </a:r>
          </a:p>
          <a:p>
            <a:r>
              <a:rPr lang="en-US" dirty="0" smtClean="0"/>
              <a:t>CHAPTER FOUR	RESULTS AND DISCUSSION</a:t>
            </a:r>
          </a:p>
          <a:p>
            <a:r>
              <a:rPr lang="en-US" dirty="0" smtClean="0"/>
              <a:t>CHAPTER FIVE		SUMMARY, CONCLUSIONS 				AND RECOMMENDATIONS</a:t>
            </a:r>
          </a:p>
          <a:p>
            <a:r>
              <a:rPr lang="en-US" dirty="0" smtClean="0"/>
              <a:t>REFERENCES</a:t>
            </a:r>
          </a:p>
          <a:p>
            <a:pPr algn="ctr">
              <a:buNone/>
            </a:pPr>
            <a:r>
              <a:rPr lang="en-US" sz="2600" dirty="0" smtClean="0"/>
              <a:t>All the chapter numbers and headings as well as references should be centered</a:t>
            </a:r>
            <a:endParaRPr lang="en-US" sz="26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additive="base">
                                        <p:cTn id="12"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nodeType="click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 calcmode="lin" valueType="num">
                                      <p:cBhvr additive="base">
                                        <p:cTn id="18"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nodeType="clickEffect">
                                  <p:stCondLst>
                                    <p:cond delay="0"/>
                                  </p:stCondLst>
                                  <p:childTnLst>
                                    <p:set>
                                      <p:cBhvr>
                                        <p:cTn id="23" dur="1" fill="hold">
                                          <p:stCondLst>
                                            <p:cond delay="0"/>
                                          </p:stCondLst>
                                        </p:cTn>
                                        <p:tgtEl>
                                          <p:spTgt spid="3">
                                            <p:txEl>
                                              <p:pRg st="2" end="2"/>
                                            </p:txEl>
                                          </p:spTgt>
                                        </p:tgtEl>
                                        <p:attrNameLst>
                                          <p:attrName>style.visibility</p:attrName>
                                        </p:attrNameLst>
                                      </p:cBhvr>
                                      <p:to>
                                        <p:strVal val="visible"/>
                                      </p:to>
                                    </p:set>
                                    <p:anim calcmode="lin" valueType="num">
                                      <p:cBhvr additive="base">
                                        <p:cTn id="24"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nodeType="clickEffect">
                                  <p:stCondLst>
                                    <p:cond delay="0"/>
                                  </p:stCondLst>
                                  <p:childTnLst>
                                    <p:set>
                                      <p:cBhvr>
                                        <p:cTn id="29" dur="1" fill="hold">
                                          <p:stCondLst>
                                            <p:cond delay="0"/>
                                          </p:stCondLst>
                                        </p:cTn>
                                        <p:tgtEl>
                                          <p:spTgt spid="3">
                                            <p:txEl>
                                              <p:pRg st="3" end="3"/>
                                            </p:txEl>
                                          </p:spTgt>
                                        </p:tgtEl>
                                        <p:attrNameLst>
                                          <p:attrName>style.visibility</p:attrName>
                                        </p:attrNameLst>
                                      </p:cBhvr>
                                      <p:to>
                                        <p:strVal val="visible"/>
                                      </p:to>
                                    </p:set>
                                    <p:anim calcmode="lin" valueType="num">
                                      <p:cBhvr additive="base">
                                        <p:cTn id="30"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 presetClass="entr" presetSubtype="4" fill="hold" nodeType="clickEffect">
                                  <p:stCondLst>
                                    <p:cond delay="0"/>
                                  </p:stCondLst>
                                  <p:childTnLst>
                                    <p:set>
                                      <p:cBhvr>
                                        <p:cTn id="35" dur="1" fill="hold">
                                          <p:stCondLst>
                                            <p:cond delay="0"/>
                                          </p:stCondLst>
                                        </p:cTn>
                                        <p:tgtEl>
                                          <p:spTgt spid="3">
                                            <p:txEl>
                                              <p:pRg st="4" end="4"/>
                                            </p:txEl>
                                          </p:spTgt>
                                        </p:tgtEl>
                                        <p:attrNameLst>
                                          <p:attrName>style.visibility</p:attrName>
                                        </p:attrNameLst>
                                      </p:cBhvr>
                                      <p:to>
                                        <p:strVal val="visible"/>
                                      </p:to>
                                    </p:set>
                                    <p:anim calcmode="lin" valueType="num">
                                      <p:cBhvr additive="base">
                                        <p:cTn id="36"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7"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 presetClass="entr" presetSubtype="4" fill="hold" nodeType="clickEffect">
                                  <p:stCondLst>
                                    <p:cond delay="0"/>
                                  </p:stCondLst>
                                  <p:childTnLst>
                                    <p:set>
                                      <p:cBhvr>
                                        <p:cTn id="41" dur="1" fill="hold">
                                          <p:stCondLst>
                                            <p:cond delay="0"/>
                                          </p:stCondLst>
                                        </p:cTn>
                                        <p:tgtEl>
                                          <p:spTgt spid="3">
                                            <p:txEl>
                                              <p:pRg st="5" end="5"/>
                                            </p:txEl>
                                          </p:spTgt>
                                        </p:tgtEl>
                                        <p:attrNameLst>
                                          <p:attrName>style.visibility</p:attrName>
                                        </p:attrNameLst>
                                      </p:cBhvr>
                                      <p:to>
                                        <p:strVal val="visible"/>
                                      </p:to>
                                    </p:set>
                                    <p:anim calcmode="lin" valueType="num">
                                      <p:cBhvr additive="base">
                                        <p:cTn id="42"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43"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7" presetClass="entr" presetSubtype="4" fill="hold" nodeType="clickEffect">
                                  <p:stCondLst>
                                    <p:cond delay="0"/>
                                  </p:stCondLst>
                                  <p:childTnLst>
                                    <p:set>
                                      <p:cBhvr>
                                        <p:cTn id="47" dur="1" fill="hold">
                                          <p:stCondLst>
                                            <p:cond delay="0"/>
                                          </p:stCondLst>
                                        </p:cTn>
                                        <p:tgtEl>
                                          <p:spTgt spid="3">
                                            <p:txEl>
                                              <p:pRg st="6" end="6"/>
                                            </p:txEl>
                                          </p:spTgt>
                                        </p:tgtEl>
                                        <p:attrNameLst>
                                          <p:attrName>style.visibility</p:attrName>
                                        </p:attrNameLst>
                                      </p:cBhvr>
                                      <p:to>
                                        <p:strVal val="visible"/>
                                      </p:to>
                                    </p:set>
                                    <p:anim calcmode="lin" valueType="num">
                                      <p:cBhvr additive="base">
                                        <p:cTn id="48" dur="50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9" dur="50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2" presetClass="emph" presetSubtype="0" nodeType="clickEffect">
                                  <p:stCondLst>
                                    <p:cond delay="0"/>
                                  </p:stCondLst>
                                  <p:childTnLst>
                                    <p:set>
                                      <p:cBhvr override="childStyle">
                                        <p:cTn id="53" dur="indefinite"/>
                                        <p:tgtEl>
                                          <p:spTgt spid="3">
                                            <p:txEl>
                                              <p:pRg st="6" end="6"/>
                                            </p:txEl>
                                          </p:spTgt>
                                        </p:tgtEl>
                                        <p:attrNameLst>
                                          <p:attrName>style.fontFamily</p:attrName>
                                        </p:attrNameLst>
                                      </p:cBhvr>
                                      <p:to>
                                        <p:strVal val="Times New Roma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153400" cy="792162"/>
          </a:xfrm>
        </p:spPr>
        <p:txBody>
          <a:bodyPr>
            <a:normAutofit fontScale="90000"/>
          </a:bodyPr>
          <a:lstStyle/>
          <a:p>
            <a:r>
              <a:rPr lang="en-US" dirty="0" smtClean="0"/>
              <a:t>CHAPTER ONE		INTRODUCTION</a:t>
            </a:r>
            <a:endParaRPr lang="en-US" dirty="0"/>
          </a:p>
        </p:txBody>
      </p:sp>
      <p:sp>
        <p:nvSpPr>
          <p:cNvPr id="3" name="Content Placeholder 2"/>
          <p:cNvSpPr>
            <a:spLocks noGrp="1"/>
          </p:cNvSpPr>
          <p:nvPr>
            <p:ph idx="1"/>
          </p:nvPr>
        </p:nvSpPr>
        <p:spPr>
          <a:xfrm>
            <a:off x="457200" y="1066800"/>
            <a:ext cx="8229600" cy="5334000"/>
          </a:xfrm>
        </p:spPr>
        <p:txBody>
          <a:bodyPr>
            <a:normAutofit fontScale="85000" lnSpcReduction="20000"/>
          </a:bodyPr>
          <a:lstStyle/>
          <a:p>
            <a:r>
              <a:rPr lang="en-US" dirty="0" smtClean="0"/>
              <a:t>This chapter explains what the problem is and why it is important to study it. The following sub-headings are used;</a:t>
            </a:r>
          </a:p>
          <a:p>
            <a:pPr>
              <a:buFont typeface="Wingdings" pitchFamily="2" charset="2"/>
              <a:buChar char="Ø"/>
            </a:pPr>
            <a:r>
              <a:rPr lang="en-US" dirty="0" smtClean="0"/>
              <a:t>Background to the study</a:t>
            </a:r>
          </a:p>
          <a:p>
            <a:pPr>
              <a:buFont typeface="Wingdings" pitchFamily="2" charset="2"/>
              <a:buChar char="Ø"/>
            </a:pPr>
            <a:r>
              <a:rPr lang="en-US" dirty="0" smtClean="0"/>
              <a:t>Statement of the Problem</a:t>
            </a:r>
          </a:p>
          <a:p>
            <a:pPr>
              <a:buFont typeface="Wingdings" pitchFamily="2" charset="2"/>
              <a:buChar char="Ø"/>
            </a:pPr>
            <a:r>
              <a:rPr lang="en-US" dirty="0" smtClean="0"/>
              <a:t>Purpose of the Study</a:t>
            </a:r>
          </a:p>
          <a:p>
            <a:pPr>
              <a:buFont typeface="Wingdings" pitchFamily="2" charset="2"/>
              <a:buChar char="Ø"/>
            </a:pPr>
            <a:r>
              <a:rPr lang="en-US" dirty="0" smtClean="0"/>
              <a:t>Research Questions/Objectives/Hypotheses/ Assumptions</a:t>
            </a:r>
          </a:p>
          <a:p>
            <a:pPr>
              <a:buFont typeface="Wingdings" pitchFamily="2" charset="2"/>
              <a:buChar char="Ø"/>
            </a:pPr>
            <a:r>
              <a:rPr lang="en-US" dirty="0" smtClean="0"/>
              <a:t>Significance of the Study</a:t>
            </a:r>
          </a:p>
          <a:p>
            <a:pPr>
              <a:buFont typeface="Wingdings" pitchFamily="2" charset="2"/>
              <a:buChar char="Ø"/>
            </a:pPr>
            <a:r>
              <a:rPr lang="en-US" dirty="0" smtClean="0"/>
              <a:t>Delimitation of the Study</a:t>
            </a:r>
          </a:p>
          <a:p>
            <a:pPr>
              <a:buFont typeface="Wingdings" pitchFamily="2" charset="2"/>
              <a:buChar char="Ø"/>
            </a:pPr>
            <a:r>
              <a:rPr lang="en-US" dirty="0" smtClean="0"/>
              <a:t>Limitation of the Study</a:t>
            </a:r>
          </a:p>
          <a:p>
            <a:pPr>
              <a:buFont typeface="Wingdings" pitchFamily="2" charset="2"/>
              <a:buChar char="Ø"/>
            </a:pPr>
            <a:r>
              <a:rPr lang="en-US" dirty="0" smtClean="0"/>
              <a:t>Definition of Terms (if any)</a:t>
            </a:r>
          </a:p>
          <a:p>
            <a:pPr>
              <a:buFont typeface="Wingdings" pitchFamily="2" charset="2"/>
              <a:buChar char="Ø"/>
            </a:pPr>
            <a:r>
              <a:rPr lang="en-US" dirty="0" smtClean="0"/>
              <a:t>Organization of the Rest of the Study</a:t>
            </a:r>
          </a:p>
          <a:p>
            <a:pPr>
              <a:buFont typeface="Wingdings" pitchFamily="2" charset="2"/>
              <a:buChar char="Ø"/>
            </a:pPr>
            <a:endParaRPr lang="en-US" dirty="0" smtClean="0"/>
          </a:p>
          <a:p>
            <a:pPr>
              <a:buFont typeface="Wingdings" pitchFamily="2" charset="2"/>
              <a:buChar char="Ø"/>
            </a:pP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i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blinds(horizontal)">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7" presetClass="entr" presetSubtype="4" fill="hold"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 calcmode="lin" valueType="num">
                                      <p:cBhvr additive="base">
                                        <p:cTn id="17" dur="50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8" dur="50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7" presetClass="entr" presetSubtype="4" fill="hold" nodeType="click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 calcmode="lin" valueType="num">
                                      <p:cBhvr additive="base">
                                        <p:cTn id="23" dur="50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4" dur="50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7" presetClass="entr" presetSubtype="4" fill="hold" nodeType="clickEffect">
                                  <p:stCondLst>
                                    <p:cond delay="0"/>
                                  </p:stCondLst>
                                  <p:childTnLst>
                                    <p:set>
                                      <p:cBhvr>
                                        <p:cTn id="28" dur="1" fill="hold">
                                          <p:stCondLst>
                                            <p:cond delay="0"/>
                                          </p:stCondLst>
                                        </p:cTn>
                                        <p:tgtEl>
                                          <p:spTgt spid="3">
                                            <p:txEl>
                                              <p:pRg st="3" end="3"/>
                                            </p:txEl>
                                          </p:spTgt>
                                        </p:tgtEl>
                                        <p:attrNameLst>
                                          <p:attrName>style.visibility</p:attrName>
                                        </p:attrNameLst>
                                      </p:cBhvr>
                                      <p:to>
                                        <p:strVal val="visible"/>
                                      </p:to>
                                    </p:set>
                                    <p:anim calcmode="lin" valueType="num">
                                      <p:cBhvr additive="base">
                                        <p:cTn id="29" dur="50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0" dur="50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 calcmode="lin" valueType="num">
                                      <p:cBhvr additive="base">
                                        <p:cTn id="3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nodeType="clickEffect">
                                  <p:stCondLst>
                                    <p:cond delay="0"/>
                                  </p:stCondLst>
                                  <p:childTnLst>
                                    <p:set>
                                      <p:cBhvr>
                                        <p:cTn id="40" dur="1" fill="hold">
                                          <p:stCondLst>
                                            <p:cond delay="0"/>
                                          </p:stCondLst>
                                        </p:cTn>
                                        <p:tgtEl>
                                          <p:spTgt spid="3">
                                            <p:txEl>
                                              <p:pRg st="5" end="5"/>
                                            </p:txEl>
                                          </p:spTgt>
                                        </p:tgtEl>
                                        <p:attrNameLst>
                                          <p:attrName>style.visibility</p:attrName>
                                        </p:attrNameLst>
                                      </p:cBhvr>
                                      <p:to>
                                        <p:strVal val="visible"/>
                                      </p:to>
                                    </p:set>
                                    <p:anim calcmode="lin" valueType="num">
                                      <p:cBhvr additive="base">
                                        <p:cTn id="4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nodeType="clickEffect">
                                  <p:stCondLst>
                                    <p:cond delay="0"/>
                                  </p:stCondLst>
                                  <p:childTnLst>
                                    <p:set>
                                      <p:cBhvr>
                                        <p:cTn id="46" dur="1" fill="hold">
                                          <p:stCondLst>
                                            <p:cond delay="0"/>
                                          </p:stCondLst>
                                        </p:cTn>
                                        <p:tgtEl>
                                          <p:spTgt spid="3">
                                            <p:txEl>
                                              <p:pRg st="6" end="6"/>
                                            </p:txEl>
                                          </p:spTgt>
                                        </p:tgtEl>
                                        <p:attrNameLst>
                                          <p:attrName>style.visibility</p:attrName>
                                        </p:attrNameLst>
                                      </p:cBhvr>
                                      <p:to>
                                        <p:strVal val="visible"/>
                                      </p:to>
                                    </p:set>
                                    <p:anim calcmode="lin" valueType="num">
                                      <p:cBhvr additive="base">
                                        <p:cTn id="47"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2" presetClass="entr" presetSubtype="4" fill="hold" nodeType="clickEffect">
                                  <p:stCondLst>
                                    <p:cond delay="0"/>
                                  </p:stCondLst>
                                  <p:childTnLst>
                                    <p:set>
                                      <p:cBhvr>
                                        <p:cTn id="52" dur="1" fill="hold">
                                          <p:stCondLst>
                                            <p:cond delay="0"/>
                                          </p:stCondLst>
                                        </p:cTn>
                                        <p:tgtEl>
                                          <p:spTgt spid="3">
                                            <p:txEl>
                                              <p:pRg st="7" end="7"/>
                                            </p:txEl>
                                          </p:spTgt>
                                        </p:tgtEl>
                                        <p:attrNameLst>
                                          <p:attrName>style.visibility</p:attrName>
                                        </p:attrNameLst>
                                      </p:cBhvr>
                                      <p:to>
                                        <p:strVal val="visible"/>
                                      </p:to>
                                    </p:set>
                                    <p:anim calcmode="lin" valueType="num">
                                      <p:cBhvr additive="base">
                                        <p:cTn id="53"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54"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5" fill="hold">
                      <p:stCondLst>
                        <p:cond delay="indefinite"/>
                      </p:stCondLst>
                      <p:childTnLst>
                        <p:par>
                          <p:cTn id="56" fill="hold">
                            <p:stCondLst>
                              <p:cond delay="0"/>
                            </p:stCondLst>
                            <p:childTnLst>
                              <p:par>
                                <p:cTn id="57" presetID="2" presetClass="entr" presetSubtype="4" fill="hold" nodeType="clickEffect">
                                  <p:stCondLst>
                                    <p:cond delay="0"/>
                                  </p:stCondLst>
                                  <p:childTnLst>
                                    <p:set>
                                      <p:cBhvr>
                                        <p:cTn id="58" dur="1" fill="hold">
                                          <p:stCondLst>
                                            <p:cond delay="0"/>
                                          </p:stCondLst>
                                        </p:cTn>
                                        <p:tgtEl>
                                          <p:spTgt spid="3">
                                            <p:txEl>
                                              <p:pRg st="8" end="8"/>
                                            </p:txEl>
                                          </p:spTgt>
                                        </p:tgtEl>
                                        <p:attrNameLst>
                                          <p:attrName>style.visibility</p:attrName>
                                        </p:attrNameLst>
                                      </p:cBhvr>
                                      <p:to>
                                        <p:strVal val="visible"/>
                                      </p:to>
                                    </p:set>
                                    <p:anim calcmode="lin" valueType="num">
                                      <p:cBhvr additive="base">
                                        <p:cTn id="59"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60"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61" fill="hold">
                      <p:stCondLst>
                        <p:cond delay="indefinite"/>
                      </p:stCondLst>
                      <p:childTnLst>
                        <p:par>
                          <p:cTn id="62" fill="hold">
                            <p:stCondLst>
                              <p:cond delay="0"/>
                            </p:stCondLst>
                            <p:childTnLst>
                              <p:par>
                                <p:cTn id="63" presetID="2" presetClass="entr" presetSubtype="4" fill="hold" nodeType="clickEffect">
                                  <p:stCondLst>
                                    <p:cond delay="0"/>
                                  </p:stCondLst>
                                  <p:childTnLst>
                                    <p:set>
                                      <p:cBhvr>
                                        <p:cTn id="64" dur="1" fill="hold">
                                          <p:stCondLst>
                                            <p:cond delay="0"/>
                                          </p:stCondLst>
                                        </p:cTn>
                                        <p:tgtEl>
                                          <p:spTgt spid="3">
                                            <p:txEl>
                                              <p:pRg st="9" end="9"/>
                                            </p:txEl>
                                          </p:spTgt>
                                        </p:tgtEl>
                                        <p:attrNameLst>
                                          <p:attrName>style.visibility</p:attrName>
                                        </p:attrNameLst>
                                      </p:cBhvr>
                                      <p:to>
                                        <p:strVal val="visible"/>
                                      </p:to>
                                    </p:set>
                                    <p:anim calcmode="lin" valueType="num">
                                      <p:cBhvr additive="base">
                                        <p:cTn id="65"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66"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CHAPTER TWO	REVIEW OF RELATED 					LITERATURE</a:t>
            </a:r>
            <a:endParaRPr lang="en-GB" dirty="0"/>
          </a:p>
        </p:txBody>
      </p:sp>
      <p:sp>
        <p:nvSpPr>
          <p:cNvPr id="3" name="Content Placeholder 2"/>
          <p:cNvSpPr>
            <a:spLocks noGrp="1"/>
          </p:cNvSpPr>
          <p:nvPr>
            <p:ph idx="1"/>
          </p:nvPr>
        </p:nvSpPr>
        <p:spPr/>
        <p:txBody>
          <a:bodyPr/>
          <a:lstStyle/>
          <a:p>
            <a:r>
              <a:rPr lang="en-GB" dirty="0" smtClean="0"/>
              <a:t>It provides support for the study</a:t>
            </a:r>
          </a:p>
          <a:p>
            <a:r>
              <a:rPr lang="en-GB" dirty="0" smtClean="0"/>
              <a:t>It is not simply a collection of notes from books and journals</a:t>
            </a:r>
          </a:p>
          <a:p>
            <a:r>
              <a:rPr lang="en-GB" dirty="0" smtClean="0"/>
              <a:t>Digest and Critique what you read and write in your own words as much as possible</a:t>
            </a:r>
          </a:p>
          <a:p>
            <a:r>
              <a:rPr lang="en-GB" dirty="0" smtClean="0"/>
              <a:t>Do not just pull together materials from different sources</a:t>
            </a:r>
          </a:p>
          <a:p>
            <a:endParaRPr lang="en-GB"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CHAPTER THREE	METHODOLOGY</a:t>
            </a:r>
            <a:endParaRPr lang="en-GB" dirty="0"/>
          </a:p>
        </p:txBody>
      </p:sp>
      <p:sp>
        <p:nvSpPr>
          <p:cNvPr id="3" name="Content Placeholder 2"/>
          <p:cNvSpPr>
            <a:spLocks noGrp="1"/>
          </p:cNvSpPr>
          <p:nvPr>
            <p:ph idx="1"/>
          </p:nvPr>
        </p:nvSpPr>
        <p:spPr/>
        <p:txBody>
          <a:bodyPr>
            <a:normAutofit lnSpcReduction="10000"/>
          </a:bodyPr>
          <a:lstStyle/>
          <a:p>
            <a:r>
              <a:rPr lang="en-GB" dirty="0" smtClean="0"/>
              <a:t>This chapter explains how the study was conducted. It includes:</a:t>
            </a:r>
          </a:p>
          <a:p>
            <a:r>
              <a:rPr lang="en-GB" dirty="0" smtClean="0"/>
              <a:t>Research Design – rationale for design &amp; SW</a:t>
            </a:r>
          </a:p>
          <a:p>
            <a:r>
              <a:rPr lang="en-GB" dirty="0" smtClean="0"/>
              <a:t>Population</a:t>
            </a:r>
          </a:p>
          <a:p>
            <a:r>
              <a:rPr lang="en-GB" dirty="0" smtClean="0"/>
              <a:t>Sample and Sampling</a:t>
            </a:r>
          </a:p>
          <a:p>
            <a:r>
              <a:rPr lang="en-GB" dirty="0" smtClean="0"/>
              <a:t>Instruments</a:t>
            </a:r>
          </a:p>
          <a:p>
            <a:r>
              <a:rPr lang="en-GB" dirty="0" smtClean="0"/>
              <a:t>Data Collection procedure</a:t>
            </a:r>
          </a:p>
          <a:p>
            <a:r>
              <a:rPr lang="en-GB" dirty="0" smtClean="0"/>
              <a:t>Data Analysis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blinds(horizontal)">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 calcmode="lin" valueType="num">
                                      <p:cBhvr additive="base">
                                        <p:cTn id="1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nodeType="click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 calcmode="lin" valueType="num">
                                      <p:cBhvr additive="base">
                                        <p:cTn id="2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nodeType="clickEffect">
                                  <p:stCondLst>
                                    <p:cond delay="0"/>
                                  </p:stCondLst>
                                  <p:childTnLst>
                                    <p:set>
                                      <p:cBhvr>
                                        <p:cTn id="28" dur="1" fill="hold">
                                          <p:stCondLst>
                                            <p:cond delay="0"/>
                                          </p:stCondLst>
                                        </p:cTn>
                                        <p:tgtEl>
                                          <p:spTgt spid="3">
                                            <p:txEl>
                                              <p:pRg st="3" end="3"/>
                                            </p:txEl>
                                          </p:spTgt>
                                        </p:tgtEl>
                                        <p:attrNameLst>
                                          <p:attrName>style.visibility</p:attrName>
                                        </p:attrNameLst>
                                      </p:cBhvr>
                                      <p:to>
                                        <p:strVal val="visible"/>
                                      </p:to>
                                    </p:set>
                                    <p:anim calcmode="lin" valueType="num">
                                      <p:cBhvr additive="base">
                                        <p:cTn id="2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 calcmode="lin" valueType="num">
                                      <p:cBhvr additive="base">
                                        <p:cTn id="3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nodeType="clickEffect">
                                  <p:stCondLst>
                                    <p:cond delay="0"/>
                                  </p:stCondLst>
                                  <p:childTnLst>
                                    <p:set>
                                      <p:cBhvr>
                                        <p:cTn id="40" dur="1" fill="hold">
                                          <p:stCondLst>
                                            <p:cond delay="0"/>
                                          </p:stCondLst>
                                        </p:cTn>
                                        <p:tgtEl>
                                          <p:spTgt spid="3">
                                            <p:txEl>
                                              <p:pRg st="5" end="5"/>
                                            </p:txEl>
                                          </p:spTgt>
                                        </p:tgtEl>
                                        <p:attrNameLst>
                                          <p:attrName>style.visibility</p:attrName>
                                        </p:attrNameLst>
                                      </p:cBhvr>
                                      <p:to>
                                        <p:strVal val="visible"/>
                                      </p:to>
                                    </p:set>
                                    <p:anim calcmode="lin" valueType="num">
                                      <p:cBhvr additive="base">
                                        <p:cTn id="4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nodeType="clickEffect">
                                  <p:stCondLst>
                                    <p:cond delay="0"/>
                                  </p:stCondLst>
                                  <p:childTnLst>
                                    <p:set>
                                      <p:cBhvr>
                                        <p:cTn id="46" dur="1" fill="hold">
                                          <p:stCondLst>
                                            <p:cond delay="0"/>
                                          </p:stCondLst>
                                        </p:cTn>
                                        <p:tgtEl>
                                          <p:spTgt spid="3">
                                            <p:txEl>
                                              <p:pRg st="6" end="6"/>
                                            </p:txEl>
                                          </p:spTgt>
                                        </p:tgtEl>
                                        <p:attrNameLst>
                                          <p:attrName>style.visibility</p:attrName>
                                        </p:attrNameLst>
                                      </p:cBhvr>
                                      <p:to>
                                        <p:strVal val="visible"/>
                                      </p:to>
                                    </p:set>
                                    <p:anim calcmode="lin" valueType="num">
                                      <p:cBhvr additive="base">
                                        <p:cTn id="47"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143000"/>
          </a:xfrm>
        </p:spPr>
        <p:txBody>
          <a:bodyPr>
            <a:normAutofit fontScale="90000"/>
          </a:bodyPr>
          <a:lstStyle/>
          <a:p>
            <a:r>
              <a:rPr lang="en-US" sz="4000" dirty="0" smtClean="0"/>
              <a:t>CHAPTER FOUR	 RESULTS AND DISCUSSION </a:t>
            </a:r>
            <a:r>
              <a:rPr lang="en-US" dirty="0" smtClean="0"/>
              <a:t>	</a:t>
            </a:r>
            <a:endParaRPr lang="en-GB" dirty="0"/>
          </a:p>
        </p:txBody>
      </p:sp>
      <p:sp>
        <p:nvSpPr>
          <p:cNvPr id="3" name="Content Placeholder 2"/>
          <p:cNvSpPr>
            <a:spLocks noGrp="1"/>
          </p:cNvSpPr>
          <p:nvPr>
            <p:ph idx="1"/>
          </p:nvPr>
        </p:nvSpPr>
        <p:spPr>
          <a:xfrm>
            <a:off x="457200" y="1295400"/>
            <a:ext cx="8229600" cy="4830763"/>
          </a:xfrm>
        </p:spPr>
        <p:txBody>
          <a:bodyPr/>
          <a:lstStyle/>
          <a:p>
            <a:r>
              <a:rPr lang="en-GB" dirty="0" smtClean="0"/>
              <a:t>Presents the results with their discussion by research question/objectives</a:t>
            </a:r>
          </a:p>
          <a:p>
            <a:r>
              <a:rPr lang="en-GB" dirty="0" smtClean="0"/>
              <a:t>The discussion must include the interpretation of the findings in reference to the literature/previous findings theory or through other logical deduction</a:t>
            </a:r>
            <a:endParaRPr lang="en-GB"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800" dirty="0" smtClean="0"/>
              <a:t>CHAPTER FIVE		</a:t>
            </a:r>
            <a:br>
              <a:rPr lang="en-US" sz="2800" dirty="0" smtClean="0"/>
            </a:br>
            <a:r>
              <a:rPr lang="en-US" sz="2800" dirty="0" smtClean="0"/>
              <a:t>SUMMARY, CONCLUSIONS AND RECOMMENDATIONS</a:t>
            </a:r>
            <a:endParaRPr lang="en-GB" sz="2800" dirty="0"/>
          </a:p>
        </p:txBody>
      </p:sp>
      <p:sp>
        <p:nvSpPr>
          <p:cNvPr id="3" name="Content Placeholder 2"/>
          <p:cNvSpPr>
            <a:spLocks noGrp="1"/>
          </p:cNvSpPr>
          <p:nvPr>
            <p:ph idx="1"/>
          </p:nvPr>
        </p:nvSpPr>
        <p:spPr/>
        <p:txBody>
          <a:bodyPr>
            <a:normAutofit/>
          </a:bodyPr>
          <a:lstStyle/>
          <a:p>
            <a:r>
              <a:rPr lang="en-US" sz="2400" b="1" dirty="0" smtClean="0"/>
              <a:t>SUMMARY-</a:t>
            </a:r>
            <a:r>
              <a:rPr lang="en-US" sz="2400" dirty="0" smtClean="0"/>
              <a:t> it give an overview of the research study and methodology</a:t>
            </a:r>
          </a:p>
          <a:p>
            <a:r>
              <a:rPr lang="en-US" sz="2400" dirty="0" smtClean="0"/>
              <a:t>Provides summary of the key findings of the study</a:t>
            </a:r>
          </a:p>
          <a:p>
            <a:r>
              <a:rPr lang="en-GB" sz="2400" b="1" dirty="0" smtClean="0"/>
              <a:t>CONCLUSIONS -  </a:t>
            </a:r>
            <a:r>
              <a:rPr lang="en-GB" sz="2400" dirty="0" smtClean="0"/>
              <a:t>based on the result and findings.</a:t>
            </a:r>
          </a:p>
          <a:p>
            <a:r>
              <a:rPr lang="en-GB" sz="2400" dirty="0" smtClean="0"/>
              <a:t> The researcher states precisely his/her position regarding the hypothesis/questions and indicates whether the findings confirm or disconfirm the hypothesis or questions, also his opinion</a:t>
            </a:r>
          </a:p>
          <a:p>
            <a:r>
              <a:rPr lang="en-GB" sz="2400" b="1" dirty="0" smtClean="0"/>
              <a:t>RECOMMENDATIONS </a:t>
            </a:r>
            <a:r>
              <a:rPr lang="en-GB" sz="2400" dirty="0" smtClean="0"/>
              <a:t>– Should be based on the findings of the study.</a:t>
            </a:r>
          </a:p>
          <a:p>
            <a:r>
              <a:rPr lang="en-GB" sz="2400" dirty="0" smtClean="0"/>
              <a:t> Give suggestions for the future research</a:t>
            </a:r>
            <a:endParaRPr lang="en-GB" sz="2400"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Engineering, Architectural and other Physical Sciences</a:t>
            </a:r>
            <a:endParaRPr lang="en-GB" dirty="0"/>
          </a:p>
        </p:txBody>
      </p:sp>
      <p:sp>
        <p:nvSpPr>
          <p:cNvPr id="4" name="TextBox 3"/>
          <p:cNvSpPr txBox="1"/>
          <p:nvPr/>
        </p:nvSpPr>
        <p:spPr>
          <a:xfrm>
            <a:off x="609600" y="2057400"/>
            <a:ext cx="8077200" cy="1200329"/>
          </a:xfrm>
          <a:prstGeom prst="rect">
            <a:avLst/>
          </a:prstGeom>
          <a:noFill/>
        </p:spPr>
        <p:txBody>
          <a:bodyPr wrap="square" rtlCol="0">
            <a:spAutoFit/>
          </a:bodyPr>
          <a:lstStyle/>
          <a:p>
            <a:r>
              <a:rPr lang="en-GB" dirty="0" smtClean="0"/>
              <a:t>Methodology</a:t>
            </a:r>
          </a:p>
          <a:p>
            <a:r>
              <a:rPr lang="en-GB" dirty="0" smtClean="0"/>
              <a:t>	Design/building of prototype (</a:t>
            </a:r>
            <a:r>
              <a:rPr lang="en-GB" dirty="0" err="1" smtClean="0"/>
              <a:t>Autocad</a:t>
            </a:r>
            <a:r>
              <a:rPr lang="en-GB" dirty="0" smtClean="0"/>
              <a:t>, </a:t>
            </a:r>
            <a:r>
              <a:rPr lang="en-GB" dirty="0" err="1" smtClean="0"/>
              <a:t>Sketchup</a:t>
            </a:r>
            <a:r>
              <a:rPr lang="en-GB" dirty="0" smtClean="0"/>
              <a:t>, Home Architect Pro)</a:t>
            </a:r>
          </a:p>
          <a:p>
            <a:r>
              <a:rPr lang="en-GB" dirty="0" smtClean="0"/>
              <a:t>	Test results </a:t>
            </a:r>
          </a:p>
          <a:p>
            <a:r>
              <a:rPr lang="en-GB" dirty="0" smtClean="0"/>
              <a:t>	Probably redesign/rebuilding of prototype</a:t>
            </a:r>
            <a:endParaRPr lang="en-GB"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BACK MATTER</a:t>
            </a:r>
            <a:endParaRPr lang="en-GB" dirty="0"/>
          </a:p>
        </p:txBody>
      </p:sp>
      <p:sp>
        <p:nvSpPr>
          <p:cNvPr id="3" name="Content Placeholder 2"/>
          <p:cNvSpPr>
            <a:spLocks noGrp="1"/>
          </p:cNvSpPr>
          <p:nvPr>
            <p:ph idx="1"/>
          </p:nvPr>
        </p:nvSpPr>
        <p:spPr/>
        <p:txBody>
          <a:bodyPr/>
          <a:lstStyle/>
          <a:p>
            <a:r>
              <a:rPr lang="en-GB" b="1" dirty="0" smtClean="0"/>
              <a:t>APPENDICES –</a:t>
            </a:r>
            <a:r>
              <a:rPr lang="en-GB" dirty="0" smtClean="0"/>
              <a:t>follows immediately after the Reference in the Main Text</a:t>
            </a:r>
            <a:endParaRPr lang="en-GB" b="1"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GB" sz="11500" dirty="0" smtClean="0">
                <a:solidFill>
                  <a:srgbClr val="FF0000"/>
                </a:solidFill>
              </a:rPr>
              <a:t>THANK YOU</a:t>
            </a:r>
            <a:endParaRPr lang="en-GB" sz="11500" dirty="0">
              <a:solidFill>
                <a:srgbClr val="FF0000"/>
              </a:solidFill>
            </a:endParaRPr>
          </a:p>
        </p:txBody>
      </p:sp>
      <p:sp>
        <p:nvSpPr>
          <p:cNvPr id="4" name="TextBox 3"/>
          <p:cNvSpPr txBox="1"/>
          <p:nvPr/>
        </p:nvSpPr>
        <p:spPr>
          <a:xfrm>
            <a:off x="914400" y="3810000"/>
            <a:ext cx="7772400" cy="646331"/>
          </a:xfrm>
          <a:prstGeom prst="rect">
            <a:avLst/>
          </a:prstGeom>
          <a:noFill/>
        </p:spPr>
        <p:txBody>
          <a:bodyPr wrap="square" rtlCol="0">
            <a:spAutoFit/>
          </a:bodyPr>
          <a:lstStyle/>
          <a:p>
            <a:pPr algn="ctr"/>
            <a:r>
              <a:rPr lang="en-GB" sz="3600" dirty="0" smtClean="0"/>
              <a:t>www.modernresearchconsult.webs.com</a:t>
            </a:r>
            <a:endParaRPr lang="en-GB" sz="36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7"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6" presetClass="emph" presetSubtype="0" fill="hold" nodeType="clickEffect">
                                  <p:stCondLst>
                                    <p:cond delay="0"/>
                                  </p:stCondLst>
                                  <p:childTnLst>
                                    <p:animScale>
                                      <p:cBhvr>
                                        <p:cTn id="12" dur="2000" fill="hold"/>
                                        <p:tgtEl>
                                          <p:spTgt spid="3">
                                            <p:txEl>
                                              <p:pRg st="0" end="0"/>
                                            </p:txEl>
                                          </p:spTgt>
                                        </p:tgtEl>
                                      </p:cBhvr>
                                      <p:by x="150000" y="150000"/>
                                    </p:animScale>
                                  </p:childTnLst>
                                </p:cTn>
                              </p:par>
                            </p:childTnLst>
                          </p:cTn>
                        </p:par>
                      </p:childTnLst>
                    </p:cTn>
                  </p:par>
                  <p:par>
                    <p:cTn id="13" fill="hold">
                      <p:stCondLst>
                        <p:cond delay="indefinite"/>
                      </p:stCondLst>
                      <p:childTnLst>
                        <p:par>
                          <p:cTn id="14" fill="hold">
                            <p:stCondLst>
                              <p:cond delay="0"/>
                            </p:stCondLst>
                            <p:childTnLst>
                              <p:par>
                                <p:cTn id="15" presetID="42" presetClass="path" presetSubtype="0" accel="50000" decel="50000" fill="hold" nodeType="clickEffect">
                                  <p:stCondLst>
                                    <p:cond delay="0"/>
                                  </p:stCondLst>
                                  <p:childTnLst>
                                    <p:animMotion origin="layout" path="M 0 0  L 0 0.33295  E" pathEditMode="relative" ptsTypes="">
                                      <p:cBhvr>
                                        <p:cTn id="16" dur="2000" fill="hold"/>
                                        <p:tgtEl>
                                          <p:spTgt spid="3">
                                            <p:txEl>
                                              <p:pRg st="0" end="0"/>
                                            </p:txEl>
                                          </p:spTgt>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3 things to look out for when selecting your research/project topic</a:t>
            </a:r>
            <a:endParaRPr lang="en-US"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endParaRPr>
          </a:p>
        </p:txBody>
      </p:sp>
      <p:sp>
        <p:nvSpPr>
          <p:cNvPr id="3" name="Content Placeholder 2"/>
          <p:cNvSpPr>
            <a:spLocks noGrp="1"/>
          </p:cNvSpPr>
          <p:nvPr>
            <p:ph idx="1"/>
          </p:nvPr>
        </p:nvSpPr>
        <p:spPr>
          <a:xfrm>
            <a:off x="457200" y="1600200"/>
            <a:ext cx="8229600" cy="3886200"/>
          </a:xfrm>
        </p:spPr>
        <p:txBody>
          <a:bodyPr>
            <a:normAutofit lnSpcReduction="10000"/>
          </a:bodyPr>
          <a:lstStyle/>
          <a:p>
            <a:r>
              <a:rPr lang="en-US" dirty="0" smtClean="0"/>
              <a:t>Appropriate</a:t>
            </a:r>
          </a:p>
          <a:p>
            <a:r>
              <a:rPr lang="en-US" dirty="0" smtClean="0"/>
              <a:t>Manageable</a:t>
            </a:r>
          </a:p>
          <a:p>
            <a:r>
              <a:rPr lang="en-US" dirty="0" smtClean="0"/>
              <a:t>Interesting</a:t>
            </a:r>
          </a:p>
          <a:p>
            <a:r>
              <a:rPr lang="en-US" dirty="0" smtClean="0"/>
              <a:t>Add to knowledge *</a:t>
            </a:r>
            <a:endParaRPr lang="en-US" dirty="0"/>
          </a:p>
          <a:p>
            <a:endParaRPr lang="en-US" dirty="0" smtClean="0"/>
          </a:p>
          <a:p>
            <a:pPr algn="ctr">
              <a:buNone/>
            </a:pPr>
            <a:r>
              <a:rPr lang="en-US" sz="3600" dirty="0" smtClean="0"/>
              <a:t>ENTREPRENEURIAL INCLINATION AMONG TERTIARY STUDENTS</a:t>
            </a:r>
            <a:endParaRPr lang="en-US" sz="36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20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20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20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fade">
                                      <p:cBhvr>
                                        <p:cTn id="27" dur="2000"/>
                                        <p:tgtEl>
                                          <p:spTgt spid="3">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20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8" presetClass="emph" presetSubtype="0" fill="hold" nodeType="clickEffect">
                                  <p:stCondLst>
                                    <p:cond delay="0"/>
                                  </p:stCondLst>
                                  <p:childTnLst>
                                    <p:animRot by="21600000">
                                      <p:cBhvr>
                                        <p:cTn id="36" dur="2000" fill="hold"/>
                                        <p:tgtEl>
                                          <p:spTgt spid="3">
                                            <p:txEl>
                                              <p:pRg st="5" end="5"/>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normAutofit fontScale="90000"/>
          </a:bodyPr>
          <a:lstStyle/>
          <a:p>
            <a:r>
              <a:rPr lang="en-US" b="1"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Using Computers in Research Projects</a:t>
            </a:r>
            <a:br>
              <a:rPr lang="en-US" b="1"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br>
            <a:endParaRPr lang="en-US" b="1"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endParaRPr>
          </a:p>
        </p:txBody>
      </p:sp>
      <p:sp>
        <p:nvSpPr>
          <p:cNvPr id="3" name="Content Placeholder 2"/>
          <p:cNvSpPr>
            <a:spLocks noGrp="1"/>
          </p:cNvSpPr>
          <p:nvPr>
            <p:ph idx="1"/>
          </p:nvPr>
        </p:nvSpPr>
        <p:spPr/>
        <p:txBody>
          <a:bodyPr/>
          <a:lstStyle/>
          <a:p>
            <a:r>
              <a:rPr lang="en-US" dirty="0" smtClean="0"/>
              <a:t>The internet is a computer network</a:t>
            </a:r>
          </a:p>
          <a:p>
            <a:pPr lvl="1"/>
            <a:r>
              <a:rPr lang="en-US" dirty="0" smtClean="0"/>
              <a:t>Search engines</a:t>
            </a:r>
          </a:p>
          <a:p>
            <a:pPr lvl="1"/>
            <a:r>
              <a:rPr lang="en-US" dirty="0" smtClean="0"/>
              <a:t>Meta search engines</a:t>
            </a:r>
          </a:p>
          <a:p>
            <a:pPr lvl="1"/>
            <a:r>
              <a:rPr lang="en-US" dirty="0" smtClean="0"/>
              <a:t>Online and E-libraries</a:t>
            </a:r>
          </a:p>
          <a:p>
            <a:pPr lvl="2"/>
            <a:r>
              <a:rPr lang="en-US" dirty="0" smtClean="0"/>
              <a:t>epubbook.com</a:t>
            </a:r>
          </a:p>
          <a:p>
            <a:pPr lvl="2"/>
            <a:r>
              <a:rPr lang="en-US" dirty="0" smtClean="0"/>
              <a:t>manybooks.net</a:t>
            </a:r>
          </a:p>
          <a:p>
            <a:pPr lvl="2"/>
            <a:r>
              <a:rPr lang="en-US" dirty="0" smtClean="0"/>
              <a:t>openlibrary.org</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additive="base">
                                        <p:cTn id="1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 calcmode="lin" valueType="num">
                                      <p:cBhvr additive="base">
                                        <p:cTn id="23"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4" end="4"/>
                                            </p:txEl>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 calcmode="lin" valueType="num">
                                      <p:cBhvr additive="base">
                                        <p:cTn id="2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5" end="5"/>
                                            </p:txEl>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anim calcmode="lin" valueType="num">
                                      <p:cBhvr additive="base">
                                        <p:cTn id="31"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838200"/>
          </a:xfrm>
        </p:spPr>
        <p:txBody>
          <a:bodyPr>
            <a:scene3d>
              <a:camera prst="orthographicFront"/>
              <a:lightRig rig="glow" dir="tl">
                <a:rot lat="0" lon="0" rev="5400000"/>
              </a:lightRig>
            </a:scene3d>
            <a:sp3d contourW="12700">
              <a:bevelT w="25400" h="25400"/>
              <a:contourClr>
                <a:schemeClr val="accent6">
                  <a:shade val="73000"/>
                </a:schemeClr>
              </a:contourClr>
            </a:sp3d>
          </a:bodyPr>
          <a:lstStyle/>
          <a:p>
            <a:r>
              <a:rPr lang="en-US"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Tips on How To Search: </a:t>
            </a:r>
            <a:endParaRPr lang="en-US"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
        <p:nvSpPr>
          <p:cNvPr id="3" name="Content Placeholder 2"/>
          <p:cNvSpPr>
            <a:spLocks noGrp="1"/>
          </p:cNvSpPr>
          <p:nvPr>
            <p:ph idx="1"/>
          </p:nvPr>
        </p:nvSpPr>
        <p:spPr>
          <a:xfrm>
            <a:off x="0" y="762000"/>
            <a:ext cx="9372600" cy="5257800"/>
          </a:xfrm>
        </p:spPr>
        <p:txBody>
          <a:bodyPr>
            <a:noAutofit/>
          </a:bodyPr>
          <a:lstStyle/>
          <a:p>
            <a:pPr>
              <a:buNone/>
            </a:pPr>
            <a:r>
              <a:rPr lang="en-US" sz="2800" dirty="0" smtClean="0"/>
              <a:t>Select </a:t>
            </a:r>
            <a:r>
              <a:rPr lang="en-US" sz="2800" dirty="0"/>
              <a:t>your keywords </a:t>
            </a:r>
            <a:r>
              <a:rPr lang="en-US" sz="2800" dirty="0" smtClean="0"/>
              <a:t>carefully.</a:t>
            </a:r>
          </a:p>
          <a:p>
            <a:pPr marL="514350" indent="-514350">
              <a:buFont typeface="+mj-lt"/>
              <a:buAutoNum type="arabicPeriod"/>
            </a:pPr>
            <a:r>
              <a:rPr lang="en-US" sz="2800" dirty="0" smtClean="0"/>
              <a:t>Avoid </a:t>
            </a:r>
            <a:r>
              <a:rPr lang="en-US" sz="2800" dirty="0"/>
              <a:t>common words like a, the, is, Internet, online or </a:t>
            </a:r>
            <a:r>
              <a:rPr lang="en-US" sz="2800" dirty="0" smtClean="0"/>
              <a:t>www.</a:t>
            </a:r>
          </a:p>
          <a:p>
            <a:pPr marL="514350" indent="-514350">
              <a:buFont typeface="+mj-lt"/>
              <a:buAutoNum type="arabicPeriod"/>
            </a:pPr>
            <a:r>
              <a:rPr lang="en-US" sz="2800" dirty="0" smtClean="0"/>
              <a:t>If </a:t>
            </a:r>
            <a:r>
              <a:rPr lang="en-US" sz="2800" dirty="0"/>
              <a:t>one search engine doesn't find what you are looking </a:t>
            </a:r>
            <a:r>
              <a:rPr lang="en-US" sz="2800" dirty="0" smtClean="0"/>
              <a:t>for, try </a:t>
            </a:r>
            <a:r>
              <a:rPr lang="en-US" sz="2800" dirty="0"/>
              <a:t>another one</a:t>
            </a:r>
            <a:r>
              <a:rPr lang="en-US" sz="2800" dirty="0" smtClean="0"/>
              <a:t>.</a:t>
            </a:r>
          </a:p>
          <a:p>
            <a:pPr marL="514350" indent="-514350">
              <a:buFont typeface="+mj-lt"/>
              <a:buAutoNum type="arabicPeriod"/>
            </a:pPr>
            <a:r>
              <a:rPr lang="en-US" sz="2800" dirty="0" smtClean="0"/>
              <a:t>To search for a specific phrase, put it in quotes. "</a:t>
            </a:r>
            <a:r>
              <a:rPr lang="en-US" sz="2800" dirty="0" err="1" smtClean="0"/>
              <a:t>MotorolaTalkAbout</a:t>
            </a:r>
            <a:r>
              <a:rPr lang="en-US" sz="2800" dirty="0" smtClean="0"/>
              <a:t> Plus" will only find web pages that contain that exact phrase - even that exact capitalization.</a:t>
            </a:r>
            <a:r>
              <a:rPr lang="en-US" sz="2800" dirty="0"/>
              <a:t> </a:t>
            </a:r>
            <a:endParaRPr lang="en-US" sz="2800" dirty="0" smtClean="0"/>
          </a:p>
          <a:p>
            <a:pPr marL="514350" indent="-514350">
              <a:buFont typeface="+mj-lt"/>
              <a:buAutoNum type="arabicPeriod"/>
            </a:pPr>
            <a:r>
              <a:rPr lang="en-US" sz="2800" dirty="0" smtClean="0"/>
              <a:t>For </a:t>
            </a:r>
            <a:r>
              <a:rPr lang="en-US" sz="2800" dirty="0"/>
              <a:t>a quick </a:t>
            </a:r>
            <a:r>
              <a:rPr lang="en-US" sz="2800" dirty="0" smtClean="0"/>
              <a:t>search use meta </a:t>
            </a:r>
            <a:r>
              <a:rPr lang="en-US" sz="2800" dirty="0"/>
              <a:t>search engines . </a:t>
            </a:r>
            <a:endParaRPr lang="en-US" sz="2800" dirty="0" smtClean="0"/>
          </a:p>
          <a:p>
            <a:pPr marL="514350" indent="-514350">
              <a:buFont typeface="+mj-lt"/>
              <a:buAutoNum type="arabicPeriod"/>
            </a:pPr>
            <a:r>
              <a:rPr lang="en-US" sz="2800" dirty="0" smtClean="0"/>
              <a:t>Learn </a:t>
            </a:r>
            <a:r>
              <a:rPr lang="en-US" sz="2800" dirty="0"/>
              <a:t>to use the Boolean Operators AND, OR and NOT. </a:t>
            </a:r>
            <a:endParaRPr lang="en-US" sz="2800" dirty="0" smtClean="0"/>
          </a:p>
          <a:p>
            <a:pPr marL="514350" indent="-514350">
              <a:buFont typeface="+mj-lt"/>
              <a:buAutoNum type="arabicPeriod"/>
            </a:pPr>
            <a:r>
              <a:rPr lang="en-US" sz="2800" dirty="0" smtClean="0"/>
              <a:t>Experiment </a:t>
            </a:r>
            <a:r>
              <a:rPr lang="en-US" sz="2800" dirty="0"/>
              <a:t>with several or many of the search engines at first. You will eventually find ones that you like the best. </a:t>
            </a:r>
            <a:br>
              <a:rPr lang="en-US" sz="2800" dirty="0"/>
            </a:br>
            <a:endParaRPr lang="en-US" sz="28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additive="base">
                                        <p:cTn id="19"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 calcmode="lin" valueType="num">
                                      <p:cBhvr additive="base">
                                        <p:cTn id="2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 calcmode="lin" valueType="num">
                                      <p:cBhvr additive="base">
                                        <p:cTn id="3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4" end="4"/>
                                            </p:txEl>
                                          </p:spTgt>
                                        </p:tgtEl>
                                        <p:attrNameLst>
                                          <p:attrName>style.visibility</p:attrName>
                                        </p:attrNameLst>
                                      </p:cBhvr>
                                      <p:to>
                                        <p:strVal val="visible"/>
                                      </p:to>
                                    </p:set>
                                    <p:anim calcmode="lin" valueType="num">
                                      <p:cBhvr additive="base">
                                        <p:cTn id="3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5" end="5"/>
                                            </p:txEl>
                                          </p:spTgt>
                                        </p:tgtEl>
                                        <p:attrNameLst>
                                          <p:attrName>style.visibility</p:attrName>
                                        </p:attrNameLst>
                                      </p:cBhvr>
                                      <p:to>
                                        <p:strVal val="visible"/>
                                      </p:to>
                                    </p:set>
                                    <p:anim calcmode="lin" valueType="num">
                                      <p:cBhvr additive="base">
                                        <p:cTn id="43"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3">
                                            <p:txEl>
                                              <p:pRg st="6" end="6"/>
                                            </p:txEl>
                                          </p:spTgt>
                                        </p:tgtEl>
                                        <p:attrNameLst>
                                          <p:attrName>style.visibility</p:attrName>
                                        </p:attrNameLst>
                                      </p:cBhvr>
                                      <p:to>
                                        <p:strVal val="visible"/>
                                      </p:to>
                                    </p:set>
                                    <p:anim calcmode="lin" valueType="num">
                                      <p:cBhvr additive="base">
                                        <p:cTn id="49"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56" presetClass="path" presetSubtype="0" accel="50000" decel="50000" fill="hold" nodeType="clickEffect">
                                  <p:stCondLst>
                                    <p:cond delay="0"/>
                                  </p:stCondLst>
                                  <p:childTnLst>
                                    <p:animMotion origin="layout" path="M 0 0  L 0.25 -0.33333  E" pathEditMode="relative" ptsTypes="">
                                      <p:cBhvr>
                                        <p:cTn id="54" dur="2000" fill="hold"/>
                                        <p:tgtEl>
                                          <p:spTgt spid="3">
                                            <p:txEl>
                                              <p:pRg st="0" end="0"/>
                                            </p:txEl>
                                          </p:spTgt>
                                        </p:tgtEl>
                                        <p:attrNameLst>
                                          <p:attrName>ppt_x</p:attrName>
                                          <p:attrName>ppt_y</p:attrName>
                                        </p:attrNameLst>
                                      </p:cBhvr>
                                    </p:animMotion>
                                  </p:childTnLst>
                                </p:cTn>
                              </p:par>
                              <p:par>
                                <p:cTn id="55" presetID="56" presetClass="path" presetSubtype="0" accel="50000" decel="50000" fill="hold" nodeType="withEffect">
                                  <p:stCondLst>
                                    <p:cond delay="0"/>
                                  </p:stCondLst>
                                  <p:childTnLst>
                                    <p:animMotion origin="layout" path="M 0 0  L 0.25 -0.33333  E" pathEditMode="relative" ptsTypes="">
                                      <p:cBhvr>
                                        <p:cTn id="56" dur="2000" fill="hold"/>
                                        <p:tgtEl>
                                          <p:spTgt spid="3">
                                            <p:txEl>
                                              <p:pRg st="1" end="1"/>
                                            </p:txEl>
                                          </p:spTgt>
                                        </p:tgtEl>
                                        <p:attrNameLst>
                                          <p:attrName>ppt_x</p:attrName>
                                          <p:attrName>ppt_y</p:attrName>
                                        </p:attrNameLst>
                                      </p:cBhvr>
                                    </p:animMotion>
                                  </p:childTnLst>
                                </p:cTn>
                              </p:par>
                              <p:par>
                                <p:cTn id="57" presetID="56" presetClass="path" presetSubtype="0" accel="50000" decel="50000" fill="hold" nodeType="withEffect">
                                  <p:stCondLst>
                                    <p:cond delay="0"/>
                                  </p:stCondLst>
                                  <p:childTnLst>
                                    <p:animMotion origin="layout" path="M 0 0  L 0.25 -0.33333  E" pathEditMode="relative" ptsTypes="">
                                      <p:cBhvr>
                                        <p:cTn id="58" dur="2000" fill="hold"/>
                                        <p:tgtEl>
                                          <p:spTgt spid="3">
                                            <p:txEl>
                                              <p:pRg st="2" end="2"/>
                                            </p:txEl>
                                          </p:spTgt>
                                        </p:tgtEl>
                                        <p:attrNameLst>
                                          <p:attrName>ppt_x</p:attrName>
                                          <p:attrName>ppt_y</p:attrName>
                                        </p:attrNameLst>
                                      </p:cBhvr>
                                    </p:animMotion>
                                  </p:childTnLst>
                                </p:cTn>
                              </p:par>
                              <p:par>
                                <p:cTn id="59" presetID="56" presetClass="path" presetSubtype="0" accel="50000" decel="50000" fill="hold" nodeType="withEffect">
                                  <p:stCondLst>
                                    <p:cond delay="0"/>
                                  </p:stCondLst>
                                  <p:childTnLst>
                                    <p:animMotion origin="layout" path="M 0 0  L 0.25 -0.33333  E" pathEditMode="relative" ptsTypes="">
                                      <p:cBhvr>
                                        <p:cTn id="60" dur="2000" fill="hold"/>
                                        <p:tgtEl>
                                          <p:spTgt spid="3">
                                            <p:txEl>
                                              <p:pRg st="3" end="3"/>
                                            </p:txEl>
                                          </p:spTgt>
                                        </p:tgtEl>
                                        <p:attrNameLst>
                                          <p:attrName>ppt_x</p:attrName>
                                          <p:attrName>ppt_y</p:attrName>
                                        </p:attrNameLst>
                                      </p:cBhvr>
                                    </p:animMotion>
                                  </p:childTnLst>
                                </p:cTn>
                              </p:par>
                              <p:par>
                                <p:cTn id="61" presetID="56" presetClass="path" presetSubtype="0" accel="50000" decel="50000" fill="hold" nodeType="withEffect">
                                  <p:stCondLst>
                                    <p:cond delay="0"/>
                                  </p:stCondLst>
                                  <p:childTnLst>
                                    <p:animMotion origin="layout" path="M 0 0  L 0.25 -0.33333  E" pathEditMode="relative" ptsTypes="">
                                      <p:cBhvr>
                                        <p:cTn id="62" dur="2000" fill="hold"/>
                                        <p:tgtEl>
                                          <p:spTgt spid="3">
                                            <p:txEl>
                                              <p:pRg st="4" end="4"/>
                                            </p:txEl>
                                          </p:spTgt>
                                        </p:tgtEl>
                                        <p:attrNameLst>
                                          <p:attrName>ppt_x</p:attrName>
                                          <p:attrName>ppt_y</p:attrName>
                                        </p:attrNameLst>
                                      </p:cBhvr>
                                    </p:animMotion>
                                  </p:childTnLst>
                                </p:cTn>
                              </p:par>
                              <p:par>
                                <p:cTn id="63" presetID="56" presetClass="path" presetSubtype="0" accel="50000" decel="50000" fill="hold" nodeType="withEffect">
                                  <p:stCondLst>
                                    <p:cond delay="0"/>
                                  </p:stCondLst>
                                  <p:childTnLst>
                                    <p:animMotion origin="layout" path="M 0 0  L 0.25 -0.33333  E" pathEditMode="relative" ptsTypes="">
                                      <p:cBhvr>
                                        <p:cTn id="64" dur="2000" fill="hold"/>
                                        <p:tgtEl>
                                          <p:spTgt spid="3">
                                            <p:txEl>
                                              <p:pRg st="5" end="5"/>
                                            </p:txEl>
                                          </p:spTgt>
                                        </p:tgtEl>
                                        <p:attrNameLst>
                                          <p:attrName>ppt_x</p:attrName>
                                          <p:attrName>ppt_y</p:attrName>
                                        </p:attrNameLst>
                                      </p:cBhvr>
                                    </p:animMotion>
                                  </p:childTnLst>
                                </p:cTn>
                              </p:par>
                              <p:par>
                                <p:cTn id="65" presetID="56" presetClass="path" presetSubtype="0" accel="50000" decel="50000" fill="hold" nodeType="withEffect">
                                  <p:stCondLst>
                                    <p:cond delay="0"/>
                                  </p:stCondLst>
                                  <p:childTnLst>
                                    <p:animMotion origin="layout" path="M 0 0  L 0.25 -0.33333  E" pathEditMode="relative" ptsTypes="">
                                      <p:cBhvr>
                                        <p:cTn id="66" dur="2000" fill="hold"/>
                                        <p:tgtEl>
                                          <p:spTgt spid="3">
                                            <p:txEl>
                                              <p:pRg st="6" end="6"/>
                                            </p:txEl>
                                          </p:spTgt>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3562"/>
          </a:xfrm>
        </p:spPr>
        <p:txBody>
          <a:bodyPr>
            <a:normAutofit fontScale="90000"/>
          </a:bodyPr>
          <a:lstStyle/>
          <a:p>
            <a:r>
              <a:rPr lang="en-US" dirty="0" smtClean="0"/>
              <a:t>Search Engines</a:t>
            </a:r>
            <a:endParaRPr lang="en-US" dirty="0"/>
          </a:p>
        </p:txBody>
      </p:sp>
      <p:sp>
        <p:nvSpPr>
          <p:cNvPr id="3" name="Content Placeholder 2"/>
          <p:cNvSpPr>
            <a:spLocks noGrp="1"/>
          </p:cNvSpPr>
          <p:nvPr>
            <p:ph idx="1"/>
          </p:nvPr>
        </p:nvSpPr>
        <p:spPr/>
        <p:txBody>
          <a:bodyPr/>
          <a:lstStyle/>
          <a:p>
            <a:r>
              <a:rPr lang="en-US" dirty="0" smtClean="0"/>
              <a:t>They are designed to </a:t>
            </a:r>
          </a:p>
          <a:p>
            <a:pPr lvl="1"/>
            <a:r>
              <a:rPr lang="en-US" dirty="0" smtClean="0"/>
              <a:t>accept typed entry, 	</a:t>
            </a:r>
          </a:p>
          <a:p>
            <a:pPr lvl="1"/>
            <a:r>
              <a:rPr lang="en-US" dirty="0" smtClean="0"/>
              <a:t>evaluate entry against index </a:t>
            </a:r>
          </a:p>
          <a:p>
            <a:pPr lvl="1"/>
            <a:r>
              <a:rPr lang="en-US" dirty="0" smtClean="0"/>
              <a:t>and return links that match the results</a:t>
            </a:r>
          </a:p>
          <a:p>
            <a:pPr lvl="1">
              <a:buNone/>
            </a:pPr>
            <a:endParaRPr lang="en-US" dirty="0"/>
          </a:p>
          <a:p>
            <a:pPr lvl="1">
              <a:buNone/>
            </a:pPr>
            <a:r>
              <a:rPr lang="en-US" dirty="0" smtClean="0"/>
              <a:t>Examples:	- google.com</a:t>
            </a:r>
          </a:p>
          <a:p>
            <a:pPr lvl="1">
              <a:buNone/>
            </a:pPr>
            <a:r>
              <a:rPr lang="en-US" dirty="0"/>
              <a:t>	</a:t>
            </a:r>
            <a:r>
              <a:rPr lang="en-US" dirty="0" smtClean="0"/>
              <a:t>			- yahoo</a:t>
            </a:r>
          </a:p>
          <a:p>
            <a:pPr lvl="1">
              <a:buNone/>
            </a:pPr>
            <a:r>
              <a:rPr lang="en-US" dirty="0"/>
              <a:t>	</a:t>
            </a:r>
            <a:r>
              <a:rPr lang="en-US" dirty="0" smtClean="0"/>
              <a:t>			- ask.com</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 calcmode="lin" valueType="num">
                                      <p:cBhvr additive="base">
                                        <p:cTn id="1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nodeType="click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 calcmode="lin" valueType="num">
                                      <p:cBhvr additive="base">
                                        <p:cTn id="2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nodeType="clickEffect">
                                  <p:stCondLst>
                                    <p:cond delay="0"/>
                                  </p:stCondLst>
                                  <p:childTnLst>
                                    <p:set>
                                      <p:cBhvr>
                                        <p:cTn id="28" dur="1" fill="hold">
                                          <p:stCondLst>
                                            <p:cond delay="0"/>
                                          </p:stCondLst>
                                        </p:cTn>
                                        <p:tgtEl>
                                          <p:spTgt spid="3">
                                            <p:txEl>
                                              <p:pRg st="3" end="3"/>
                                            </p:txEl>
                                          </p:spTgt>
                                        </p:tgtEl>
                                        <p:attrNameLst>
                                          <p:attrName>style.visibility</p:attrName>
                                        </p:attrNameLst>
                                      </p:cBhvr>
                                      <p:to>
                                        <p:strVal val="visible"/>
                                      </p:to>
                                    </p:set>
                                    <p:anim calcmode="lin" valueType="num">
                                      <p:cBhvr additive="base">
                                        <p:cTn id="2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nodeType="clickEffect">
                                  <p:stCondLst>
                                    <p:cond delay="0"/>
                                  </p:stCondLst>
                                  <p:childTnLst>
                                    <p:set>
                                      <p:cBhvr>
                                        <p:cTn id="34" dur="1" fill="hold">
                                          <p:stCondLst>
                                            <p:cond delay="0"/>
                                          </p:stCondLst>
                                        </p:cTn>
                                        <p:tgtEl>
                                          <p:spTgt spid="3">
                                            <p:txEl>
                                              <p:pRg st="5" end="5"/>
                                            </p:txEl>
                                          </p:spTgt>
                                        </p:tgtEl>
                                        <p:attrNameLst>
                                          <p:attrName>style.visibility</p:attrName>
                                        </p:attrNameLst>
                                      </p:cBhvr>
                                      <p:to>
                                        <p:strVal val="visible"/>
                                      </p:to>
                                    </p:set>
                                    <p:anim calcmode="lin" valueType="num">
                                      <p:cBhvr additive="base">
                                        <p:cTn id="35"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3">
                                            <p:txEl>
                                              <p:pRg st="5" end="5"/>
                                            </p:txEl>
                                          </p:spTgt>
                                        </p:tgtEl>
                                        <p:attrNameLst>
                                          <p:attrName>ppt_y</p:attrName>
                                        </p:attrNameLst>
                                      </p:cBhvr>
                                      <p:tavLst>
                                        <p:tav tm="0">
                                          <p:val>
                                            <p:strVal val="1+#ppt_h/2"/>
                                          </p:val>
                                        </p:tav>
                                        <p:tav tm="100000">
                                          <p:val>
                                            <p:strVal val="#ppt_y"/>
                                          </p:val>
                                        </p:tav>
                                      </p:tavLst>
                                    </p:anim>
                                  </p:childTnLst>
                                </p:cTn>
                              </p:par>
                              <p:par>
                                <p:cTn id="37" presetID="2" presetClass="entr" presetSubtype="4" fill="hold" nodeType="withEffect">
                                  <p:stCondLst>
                                    <p:cond delay="0"/>
                                  </p:stCondLst>
                                  <p:childTnLst>
                                    <p:set>
                                      <p:cBhvr>
                                        <p:cTn id="38" dur="1" fill="hold">
                                          <p:stCondLst>
                                            <p:cond delay="0"/>
                                          </p:stCondLst>
                                        </p:cTn>
                                        <p:tgtEl>
                                          <p:spTgt spid="3">
                                            <p:txEl>
                                              <p:pRg st="6" end="6"/>
                                            </p:txEl>
                                          </p:spTgt>
                                        </p:tgtEl>
                                        <p:attrNameLst>
                                          <p:attrName>style.visibility</p:attrName>
                                        </p:attrNameLst>
                                      </p:cBhvr>
                                      <p:to>
                                        <p:strVal val="visible"/>
                                      </p:to>
                                    </p:set>
                                    <p:anim calcmode="lin" valueType="num">
                                      <p:cBhvr additive="base">
                                        <p:cTn id="39"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3">
                                            <p:txEl>
                                              <p:pRg st="6" end="6"/>
                                            </p:txEl>
                                          </p:spTgt>
                                        </p:tgtEl>
                                        <p:attrNameLst>
                                          <p:attrName>ppt_y</p:attrName>
                                        </p:attrNameLst>
                                      </p:cBhvr>
                                      <p:tavLst>
                                        <p:tav tm="0">
                                          <p:val>
                                            <p:strVal val="1+#ppt_h/2"/>
                                          </p:val>
                                        </p:tav>
                                        <p:tav tm="100000">
                                          <p:val>
                                            <p:strVal val="#ppt_y"/>
                                          </p:val>
                                        </p:tav>
                                      </p:tavLst>
                                    </p:anim>
                                  </p:childTnLst>
                                </p:cTn>
                              </p:par>
                              <p:par>
                                <p:cTn id="41" presetID="2" presetClass="entr" presetSubtype="4" fill="hold" nodeType="withEffect">
                                  <p:stCondLst>
                                    <p:cond delay="0"/>
                                  </p:stCondLst>
                                  <p:childTnLst>
                                    <p:set>
                                      <p:cBhvr>
                                        <p:cTn id="42" dur="1" fill="hold">
                                          <p:stCondLst>
                                            <p:cond delay="0"/>
                                          </p:stCondLst>
                                        </p:cTn>
                                        <p:tgtEl>
                                          <p:spTgt spid="3">
                                            <p:txEl>
                                              <p:pRg st="7" end="7"/>
                                            </p:txEl>
                                          </p:spTgt>
                                        </p:tgtEl>
                                        <p:attrNameLst>
                                          <p:attrName>style.visibility</p:attrName>
                                        </p:attrNameLst>
                                      </p:cBhvr>
                                      <p:to>
                                        <p:strVal val="visible"/>
                                      </p:to>
                                    </p:set>
                                    <p:anim calcmode="lin" valueType="num">
                                      <p:cBhvr additive="base">
                                        <p:cTn id="43"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Meta search engines</a:t>
            </a:r>
            <a:endParaRPr lang="en-US" dirty="0"/>
          </a:p>
        </p:txBody>
      </p:sp>
      <p:sp>
        <p:nvSpPr>
          <p:cNvPr id="3" name="Content Placeholder 2"/>
          <p:cNvSpPr>
            <a:spLocks noGrp="1"/>
          </p:cNvSpPr>
          <p:nvPr>
            <p:ph idx="1"/>
          </p:nvPr>
        </p:nvSpPr>
        <p:spPr/>
        <p:txBody>
          <a:bodyPr/>
          <a:lstStyle/>
          <a:p>
            <a:r>
              <a:rPr lang="en-US" dirty="0" smtClean="0"/>
              <a:t>They are designed to </a:t>
            </a:r>
          </a:p>
          <a:p>
            <a:pPr lvl="1"/>
            <a:r>
              <a:rPr lang="en-US" dirty="0" smtClean="0"/>
              <a:t>accept typed entry, 	</a:t>
            </a:r>
          </a:p>
          <a:p>
            <a:pPr lvl="1"/>
            <a:r>
              <a:rPr lang="en-US" dirty="0" smtClean="0"/>
              <a:t>evaluate entry against index </a:t>
            </a:r>
          </a:p>
          <a:p>
            <a:pPr lvl="1"/>
            <a:r>
              <a:rPr lang="en-US" dirty="0" smtClean="0"/>
              <a:t>Go through other search engines</a:t>
            </a:r>
          </a:p>
          <a:p>
            <a:pPr lvl="1"/>
            <a:r>
              <a:rPr lang="en-US" dirty="0" smtClean="0"/>
              <a:t>and return links that match the results</a:t>
            </a:r>
          </a:p>
          <a:p>
            <a:pPr lvl="1"/>
            <a:endParaRPr lang="en-US" dirty="0"/>
          </a:p>
          <a:p>
            <a:pPr lvl="1">
              <a:buNone/>
            </a:pPr>
            <a:r>
              <a:rPr lang="en-US" dirty="0" smtClean="0"/>
              <a:t>Examples: mamma.com, dogpile.com, Metacrawler.com</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 calcmode="lin" valueType="num">
                                      <p:cBhvr additive="base">
                                        <p:cTn id="1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nodeType="click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 calcmode="lin" valueType="num">
                                      <p:cBhvr additive="base">
                                        <p:cTn id="2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nodeType="clickEffect">
                                  <p:stCondLst>
                                    <p:cond delay="0"/>
                                  </p:stCondLst>
                                  <p:childTnLst>
                                    <p:set>
                                      <p:cBhvr>
                                        <p:cTn id="28" dur="1" fill="hold">
                                          <p:stCondLst>
                                            <p:cond delay="0"/>
                                          </p:stCondLst>
                                        </p:cTn>
                                        <p:tgtEl>
                                          <p:spTgt spid="3">
                                            <p:txEl>
                                              <p:pRg st="3" end="3"/>
                                            </p:txEl>
                                          </p:spTgt>
                                        </p:tgtEl>
                                        <p:attrNameLst>
                                          <p:attrName>style.visibility</p:attrName>
                                        </p:attrNameLst>
                                      </p:cBhvr>
                                      <p:to>
                                        <p:strVal val="visible"/>
                                      </p:to>
                                    </p:set>
                                    <p:anim calcmode="lin" valueType="num">
                                      <p:cBhvr additive="base">
                                        <p:cTn id="2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 calcmode="lin" valueType="num">
                                      <p:cBhvr additive="base">
                                        <p:cTn id="3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8" presetClass="emph" presetSubtype="0" fill="hold" nodeType="clickEffect">
                                  <p:stCondLst>
                                    <p:cond delay="0"/>
                                  </p:stCondLst>
                                  <p:childTnLst>
                                    <p:animRot by="21600000">
                                      <p:cBhvr>
                                        <p:cTn id="40" dur="2000" fill="hold"/>
                                        <p:tgtEl>
                                          <p:spTgt spid="3">
                                            <p:txEl>
                                              <p:pRg st="6" end="6"/>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609600" y="304800"/>
            <a:ext cx="7848600" cy="369332"/>
          </a:xfrm>
          <a:prstGeom prst="rect">
            <a:avLst/>
          </a:prstGeom>
          <a:noFill/>
        </p:spPr>
        <p:txBody>
          <a:bodyPr wrap="square" rtlCol="0">
            <a:spAutoFit/>
          </a:bodyPr>
          <a:lstStyle/>
          <a:p>
            <a:endParaRPr lang="en-US" dirty="0"/>
          </a:p>
        </p:txBody>
      </p:sp>
      <p:pic>
        <p:nvPicPr>
          <p:cNvPr id="2050" name="Picture 2" descr="C:\Program Files\Microsoft Office\MEDIA\CAGCAT10\j0195384.wmf"/>
          <p:cNvPicPr>
            <a:picLocks noChangeAspect="1" noChangeArrowheads="1"/>
          </p:cNvPicPr>
          <p:nvPr/>
        </p:nvPicPr>
        <p:blipFill>
          <a:blip r:embed="rId2"/>
          <a:srcRect/>
          <a:stretch>
            <a:fillRect/>
          </a:stretch>
        </p:blipFill>
        <p:spPr bwMode="auto">
          <a:xfrm>
            <a:off x="228600" y="2619375"/>
            <a:ext cx="1240501" cy="1266825"/>
          </a:xfrm>
          <a:prstGeom prst="rect">
            <a:avLst/>
          </a:prstGeom>
          <a:noFill/>
        </p:spPr>
      </p:pic>
      <p:sp>
        <p:nvSpPr>
          <p:cNvPr id="8" name="Notched Right Arrow 7"/>
          <p:cNvSpPr/>
          <p:nvPr/>
        </p:nvSpPr>
        <p:spPr>
          <a:xfrm>
            <a:off x="1524000" y="3176657"/>
            <a:ext cx="616567" cy="480943"/>
          </a:xfrm>
          <a:prstGeom prst="notchedRight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51" name="Picture 3" descr="C:\Program Files\Microsoft Office\MEDIA\CAGCAT10\j0205582.wmf"/>
          <p:cNvPicPr>
            <a:picLocks noChangeAspect="1" noChangeArrowheads="1"/>
          </p:cNvPicPr>
          <p:nvPr/>
        </p:nvPicPr>
        <p:blipFill>
          <a:blip r:embed="rId3"/>
          <a:srcRect/>
          <a:stretch>
            <a:fillRect/>
          </a:stretch>
        </p:blipFill>
        <p:spPr bwMode="auto">
          <a:xfrm>
            <a:off x="2133599" y="2492375"/>
            <a:ext cx="1524001" cy="1470025"/>
          </a:xfrm>
          <a:prstGeom prst="rect">
            <a:avLst/>
          </a:prstGeom>
          <a:noFill/>
        </p:spPr>
      </p:pic>
      <p:sp>
        <p:nvSpPr>
          <p:cNvPr id="10" name="Right Arrow 9"/>
          <p:cNvSpPr/>
          <p:nvPr/>
        </p:nvSpPr>
        <p:spPr>
          <a:xfrm>
            <a:off x="3886200" y="2971800"/>
            <a:ext cx="1066800" cy="304800"/>
          </a:xfrm>
          <a:prstGeom prst="right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ight Arrow 10"/>
          <p:cNvSpPr/>
          <p:nvPr/>
        </p:nvSpPr>
        <p:spPr>
          <a:xfrm>
            <a:off x="6019800" y="1219200"/>
            <a:ext cx="1066800" cy="152400"/>
          </a:xfrm>
          <a:prstGeom prst="rightArrow">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ight Arrow 11"/>
          <p:cNvSpPr/>
          <p:nvPr/>
        </p:nvSpPr>
        <p:spPr>
          <a:xfrm>
            <a:off x="4038600" y="1219200"/>
            <a:ext cx="1066800" cy="304800"/>
          </a:xfrm>
          <a:prstGeom prst="right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ight Arrow 12"/>
          <p:cNvSpPr/>
          <p:nvPr/>
        </p:nvSpPr>
        <p:spPr>
          <a:xfrm>
            <a:off x="4038600" y="4419600"/>
            <a:ext cx="1066800" cy="304800"/>
          </a:xfrm>
          <a:prstGeom prst="right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ight Arrow 13"/>
          <p:cNvSpPr/>
          <p:nvPr/>
        </p:nvSpPr>
        <p:spPr>
          <a:xfrm>
            <a:off x="4038600" y="5943600"/>
            <a:ext cx="1066800" cy="304800"/>
          </a:xfrm>
          <a:prstGeom prst="right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Flowchart: Magnetic Disk 14"/>
          <p:cNvSpPr/>
          <p:nvPr/>
        </p:nvSpPr>
        <p:spPr>
          <a:xfrm>
            <a:off x="5181600" y="1066800"/>
            <a:ext cx="609600" cy="838200"/>
          </a:xfrm>
          <a:prstGeom prst="flowChartMagneticDisk">
            <a:avLst/>
          </a:prstGeom>
          <a:ln>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6" name="Flowchart: Magnetic Disk 15"/>
          <p:cNvSpPr/>
          <p:nvPr/>
        </p:nvSpPr>
        <p:spPr>
          <a:xfrm>
            <a:off x="5257800" y="5562600"/>
            <a:ext cx="609600" cy="838200"/>
          </a:xfrm>
          <a:prstGeom prst="flowChartMagneticDisk">
            <a:avLst/>
          </a:prstGeom>
          <a:ln>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7" name="Flowchart: Magnetic Disk 16"/>
          <p:cNvSpPr/>
          <p:nvPr/>
        </p:nvSpPr>
        <p:spPr>
          <a:xfrm>
            <a:off x="7620000" y="5486400"/>
            <a:ext cx="609600" cy="838200"/>
          </a:xfrm>
          <a:prstGeom prst="flowChartMagneticDisk">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a:p>
        </p:txBody>
      </p:sp>
      <p:sp>
        <p:nvSpPr>
          <p:cNvPr id="18" name="Flowchart: Magnetic Disk 17"/>
          <p:cNvSpPr/>
          <p:nvPr/>
        </p:nvSpPr>
        <p:spPr>
          <a:xfrm>
            <a:off x="7543800" y="2743200"/>
            <a:ext cx="609600" cy="838200"/>
          </a:xfrm>
          <a:prstGeom prst="flowChartMagneticDisk">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a:p>
        </p:txBody>
      </p:sp>
      <p:sp>
        <p:nvSpPr>
          <p:cNvPr id="19" name="Flowchart: Magnetic Disk 18"/>
          <p:cNvSpPr/>
          <p:nvPr/>
        </p:nvSpPr>
        <p:spPr>
          <a:xfrm>
            <a:off x="5181600" y="4114800"/>
            <a:ext cx="609600" cy="838200"/>
          </a:xfrm>
          <a:prstGeom prst="flowChartMagneticDisk">
            <a:avLst/>
          </a:prstGeom>
          <a:ln>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20" name="Flowchart: Magnetic Disk 19"/>
          <p:cNvSpPr/>
          <p:nvPr/>
        </p:nvSpPr>
        <p:spPr>
          <a:xfrm>
            <a:off x="5181600" y="2667000"/>
            <a:ext cx="609600" cy="838200"/>
          </a:xfrm>
          <a:prstGeom prst="flowChartMagneticDisk">
            <a:avLst/>
          </a:prstGeom>
          <a:ln>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dirty="0"/>
          </a:p>
        </p:txBody>
      </p:sp>
      <p:sp>
        <p:nvSpPr>
          <p:cNvPr id="21" name="Flowchart: Magnetic Disk 20"/>
          <p:cNvSpPr/>
          <p:nvPr/>
        </p:nvSpPr>
        <p:spPr>
          <a:xfrm>
            <a:off x="7620000" y="4191000"/>
            <a:ext cx="609600" cy="838200"/>
          </a:xfrm>
          <a:prstGeom prst="flowChartMagneticDisk">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a:p>
        </p:txBody>
      </p:sp>
      <p:sp>
        <p:nvSpPr>
          <p:cNvPr id="22" name="Round Same Side Corner Rectangle 21"/>
          <p:cNvSpPr/>
          <p:nvPr/>
        </p:nvSpPr>
        <p:spPr>
          <a:xfrm>
            <a:off x="4038600" y="1295400"/>
            <a:ext cx="152400" cy="4876800"/>
          </a:xfrm>
          <a:prstGeom prst="round2Same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Flowchart: Magnetic Disk 22"/>
          <p:cNvSpPr/>
          <p:nvPr/>
        </p:nvSpPr>
        <p:spPr>
          <a:xfrm>
            <a:off x="7467600" y="990600"/>
            <a:ext cx="609600" cy="838200"/>
          </a:xfrm>
          <a:prstGeom prst="flowChartMagneticDisk">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a:p>
        </p:txBody>
      </p:sp>
      <p:sp>
        <p:nvSpPr>
          <p:cNvPr id="24" name="Right Arrow 23"/>
          <p:cNvSpPr/>
          <p:nvPr/>
        </p:nvSpPr>
        <p:spPr>
          <a:xfrm>
            <a:off x="6096000" y="2895600"/>
            <a:ext cx="1066800" cy="304800"/>
          </a:xfrm>
          <a:prstGeom prst="right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ight Arrow 24"/>
          <p:cNvSpPr/>
          <p:nvPr/>
        </p:nvSpPr>
        <p:spPr>
          <a:xfrm>
            <a:off x="6172200" y="4267200"/>
            <a:ext cx="1066800" cy="304800"/>
          </a:xfrm>
          <a:prstGeom prst="right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ight Arrow 25"/>
          <p:cNvSpPr/>
          <p:nvPr/>
        </p:nvSpPr>
        <p:spPr>
          <a:xfrm>
            <a:off x="6248400" y="5715000"/>
            <a:ext cx="1066800" cy="304800"/>
          </a:xfrm>
          <a:prstGeom prst="right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8" name="Straight Connector 27"/>
          <p:cNvCxnSpPr/>
          <p:nvPr/>
        </p:nvCxnSpPr>
        <p:spPr>
          <a:xfrm flipV="1">
            <a:off x="5943600" y="4724400"/>
            <a:ext cx="1600200" cy="1143000"/>
          </a:xfrm>
          <a:prstGeom prst="line">
            <a:avLst/>
          </a:prstGeom>
        </p:spPr>
        <p:style>
          <a:lnRef idx="1">
            <a:schemeClr val="accent1"/>
          </a:lnRef>
          <a:fillRef idx="0">
            <a:schemeClr val="accent1"/>
          </a:fillRef>
          <a:effectRef idx="0">
            <a:schemeClr val="accent1"/>
          </a:effectRef>
          <a:fontRef idx="minor">
            <a:schemeClr val="tx1"/>
          </a:fontRef>
        </p:style>
      </p:cxnSp>
      <p:sp>
        <p:nvSpPr>
          <p:cNvPr id="32" name="Right Arrow 31"/>
          <p:cNvSpPr/>
          <p:nvPr/>
        </p:nvSpPr>
        <p:spPr>
          <a:xfrm rot="10800000">
            <a:off x="6096000" y="1371600"/>
            <a:ext cx="1066800" cy="304800"/>
          </a:xfrm>
          <a:prstGeom prst="rightArrow">
            <a:avLst/>
          </a:prstGeom>
          <a:solidFill>
            <a:srgbClr val="00B050"/>
          </a:solidFill>
          <a:ln>
            <a:solidFill>
              <a:srgbClr val="FF33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ight Arrow 32"/>
          <p:cNvSpPr/>
          <p:nvPr/>
        </p:nvSpPr>
        <p:spPr>
          <a:xfrm rot="10800000">
            <a:off x="6248400" y="6019800"/>
            <a:ext cx="1066800" cy="304800"/>
          </a:xfrm>
          <a:prstGeom prst="rightArrow">
            <a:avLst/>
          </a:prstGeom>
          <a:solidFill>
            <a:srgbClr val="00B050"/>
          </a:solidFill>
          <a:ln>
            <a:solidFill>
              <a:srgbClr val="FF33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ight Arrow 33"/>
          <p:cNvSpPr/>
          <p:nvPr/>
        </p:nvSpPr>
        <p:spPr>
          <a:xfrm rot="10800000">
            <a:off x="6248400" y="4572000"/>
            <a:ext cx="1066800" cy="304800"/>
          </a:xfrm>
          <a:prstGeom prst="rightArrow">
            <a:avLst/>
          </a:prstGeom>
          <a:solidFill>
            <a:srgbClr val="00B050"/>
          </a:solidFill>
          <a:ln>
            <a:solidFill>
              <a:srgbClr val="FF33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ight Arrow 34"/>
          <p:cNvSpPr/>
          <p:nvPr/>
        </p:nvSpPr>
        <p:spPr>
          <a:xfrm rot="10800000">
            <a:off x="6096000" y="3200400"/>
            <a:ext cx="1066800" cy="304800"/>
          </a:xfrm>
          <a:prstGeom prst="rightArrow">
            <a:avLst/>
          </a:prstGeom>
          <a:solidFill>
            <a:srgbClr val="00B050"/>
          </a:solidFill>
          <a:ln>
            <a:solidFill>
              <a:srgbClr val="FF33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ight Arrow 35"/>
          <p:cNvSpPr/>
          <p:nvPr/>
        </p:nvSpPr>
        <p:spPr>
          <a:xfrm rot="10800000">
            <a:off x="3581400" y="3200400"/>
            <a:ext cx="1524000" cy="228600"/>
          </a:xfrm>
          <a:prstGeom prst="rightArrow">
            <a:avLst/>
          </a:prstGeom>
          <a:solidFill>
            <a:srgbClr val="00B050"/>
          </a:solidFill>
          <a:ln>
            <a:solidFill>
              <a:srgbClr val="FF33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ight Arrow 36"/>
          <p:cNvSpPr/>
          <p:nvPr/>
        </p:nvSpPr>
        <p:spPr>
          <a:xfrm rot="8769858">
            <a:off x="3334506" y="2007684"/>
            <a:ext cx="1837111" cy="328029"/>
          </a:xfrm>
          <a:prstGeom prst="rightArrow">
            <a:avLst/>
          </a:prstGeom>
          <a:solidFill>
            <a:srgbClr val="00B050"/>
          </a:solidFill>
          <a:ln>
            <a:solidFill>
              <a:srgbClr val="FF33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ight Arrow 37"/>
          <p:cNvSpPr/>
          <p:nvPr/>
        </p:nvSpPr>
        <p:spPr>
          <a:xfrm rot="13389562" flipV="1">
            <a:off x="2972926" y="4834417"/>
            <a:ext cx="2660822" cy="281090"/>
          </a:xfrm>
          <a:prstGeom prst="rightArrow">
            <a:avLst/>
          </a:prstGeom>
          <a:solidFill>
            <a:srgbClr val="00B050"/>
          </a:solidFill>
          <a:ln>
            <a:solidFill>
              <a:srgbClr val="FF33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Right Arrow 38"/>
          <p:cNvSpPr/>
          <p:nvPr/>
        </p:nvSpPr>
        <p:spPr>
          <a:xfrm rot="12351280">
            <a:off x="3455875" y="4024893"/>
            <a:ext cx="1788340" cy="184267"/>
          </a:xfrm>
          <a:prstGeom prst="rightArrow">
            <a:avLst/>
          </a:prstGeom>
          <a:solidFill>
            <a:srgbClr val="00B050"/>
          </a:solidFill>
          <a:ln>
            <a:solidFill>
              <a:srgbClr val="FF33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Right Arrow 40"/>
          <p:cNvSpPr/>
          <p:nvPr/>
        </p:nvSpPr>
        <p:spPr>
          <a:xfrm rot="10800000">
            <a:off x="1524000" y="2895600"/>
            <a:ext cx="685800" cy="228600"/>
          </a:xfrm>
          <a:prstGeom prst="rightArrow">
            <a:avLst/>
          </a:prstGeom>
          <a:solidFill>
            <a:srgbClr val="00B050"/>
          </a:solidFill>
          <a:ln>
            <a:solidFill>
              <a:srgbClr val="FF33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Flowchart: Process 42"/>
          <p:cNvSpPr/>
          <p:nvPr/>
        </p:nvSpPr>
        <p:spPr>
          <a:xfrm>
            <a:off x="228600" y="4191000"/>
            <a:ext cx="1828800" cy="1066800"/>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Links that match the results are received</a:t>
            </a:r>
            <a:endParaRPr lang="en-US" dirty="0"/>
          </a:p>
        </p:txBody>
      </p:sp>
      <p:sp>
        <p:nvSpPr>
          <p:cNvPr id="44" name="TextBox 43"/>
          <p:cNvSpPr txBox="1"/>
          <p:nvPr/>
        </p:nvSpPr>
        <p:spPr>
          <a:xfrm>
            <a:off x="2209800" y="1295400"/>
            <a:ext cx="1600200" cy="646331"/>
          </a:xfrm>
          <a:prstGeom prst="rect">
            <a:avLst/>
          </a:prstGeom>
          <a:noFill/>
        </p:spPr>
        <p:txBody>
          <a:bodyPr wrap="square" rtlCol="0">
            <a:spAutoFit/>
          </a:bodyPr>
          <a:lstStyle/>
          <a:p>
            <a:pPr algn="ctr"/>
            <a:r>
              <a:rPr lang="en-US" dirty="0" smtClean="0"/>
              <a:t>Meta search engine</a:t>
            </a:r>
            <a:endParaRPr lang="en-US" dirty="0"/>
          </a:p>
        </p:txBody>
      </p:sp>
      <p:sp>
        <p:nvSpPr>
          <p:cNvPr id="45" name="TextBox 44"/>
          <p:cNvSpPr txBox="1"/>
          <p:nvPr/>
        </p:nvSpPr>
        <p:spPr>
          <a:xfrm>
            <a:off x="0" y="1752600"/>
            <a:ext cx="1600200" cy="369332"/>
          </a:xfrm>
          <a:prstGeom prst="rect">
            <a:avLst/>
          </a:prstGeom>
          <a:noFill/>
        </p:spPr>
        <p:txBody>
          <a:bodyPr wrap="square" rtlCol="0">
            <a:spAutoFit/>
          </a:bodyPr>
          <a:lstStyle/>
          <a:p>
            <a:pPr algn="ctr"/>
            <a:r>
              <a:rPr lang="en-US" dirty="0" smtClean="0"/>
              <a:t>Researcher</a:t>
            </a:r>
            <a:endParaRPr lang="en-US" dirty="0"/>
          </a:p>
        </p:txBody>
      </p:sp>
      <p:sp>
        <p:nvSpPr>
          <p:cNvPr id="46" name="TextBox 45"/>
          <p:cNvSpPr txBox="1"/>
          <p:nvPr/>
        </p:nvSpPr>
        <p:spPr>
          <a:xfrm>
            <a:off x="4572000" y="533400"/>
            <a:ext cx="1600200" cy="369332"/>
          </a:xfrm>
          <a:prstGeom prst="rect">
            <a:avLst/>
          </a:prstGeom>
          <a:noFill/>
        </p:spPr>
        <p:txBody>
          <a:bodyPr wrap="square" rtlCol="0">
            <a:spAutoFit/>
          </a:bodyPr>
          <a:lstStyle/>
          <a:p>
            <a:pPr algn="ctr"/>
            <a:r>
              <a:rPr lang="en-US" dirty="0" smtClean="0"/>
              <a:t>search engine</a:t>
            </a:r>
            <a:endParaRPr lang="en-US" dirty="0"/>
          </a:p>
        </p:txBody>
      </p:sp>
      <p:sp>
        <p:nvSpPr>
          <p:cNvPr id="47" name="TextBox 46"/>
          <p:cNvSpPr txBox="1"/>
          <p:nvPr/>
        </p:nvSpPr>
        <p:spPr>
          <a:xfrm>
            <a:off x="6781800" y="228600"/>
            <a:ext cx="1600200" cy="369332"/>
          </a:xfrm>
          <a:prstGeom prst="rect">
            <a:avLst/>
          </a:prstGeom>
          <a:noFill/>
        </p:spPr>
        <p:txBody>
          <a:bodyPr wrap="square" rtlCol="0">
            <a:spAutoFit/>
          </a:bodyPr>
          <a:lstStyle/>
          <a:p>
            <a:pPr algn="ctr"/>
            <a:r>
              <a:rPr lang="en-US" dirty="0" smtClean="0"/>
              <a:t>fields</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fill="hold" nodeType="clickEffect">
                                  <p:stCondLst>
                                    <p:cond delay="0"/>
                                  </p:stCondLst>
                                  <p:childTnLst>
                                    <p:animRot by="21600000">
                                      <p:cBhvr>
                                        <p:cTn id="6" dur="2000" fill="hold"/>
                                        <p:tgtEl>
                                          <p:spTgt spid="2050"/>
                                        </p:tgtEl>
                                        <p:attrNameLst>
                                          <p:attrName>r</p:attrName>
                                        </p:attrNameLst>
                                      </p:cBhvr>
                                    </p:animRot>
                                  </p:childTnLst>
                                </p:cTn>
                              </p:par>
                            </p:childTnLst>
                          </p:cTn>
                        </p:par>
                      </p:childTnLst>
                    </p:cTn>
                  </p:par>
                  <p:par>
                    <p:cTn id="7" fill="hold">
                      <p:stCondLst>
                        <p:cond delay="indefinite"/>
                      </p:stCondLst>
                      <p:childTnLst>
                        <p:par>
                          <p:cTn id="8" fill="hold">
                            <p:stCondLst>
                              <p:cond delay="0"/>
                            </p:stCondLst>
                            <p:childTnLst>
                              <p:par>
                                <p:cTn id="9" presetID="33" presetClass="emph" presetSubtype="0" fill="remove" nodeType="clickEffect">
                                  <p:stCondLst>
                                    <p:cond delay="0"/>
                                  </p:stCondLst>
                                  <p:childTnLst>
                                    <p:animClr clrSpc="rgb">
                                      <p:cBhvr override="childStyle">
                                        <p:cTn id="10" dur="1500" accel="50000" autoRev="1" fill="hold" tmFilter="0, 0; .33333, 1; 1, 1">
                                          <p:stCondLst>
                                            <p:cond delay="0"/>
                                          </p:stCondLst>
                                        </p:cTn>
                                        <p:tgtEl>
                                          <p:spTgt spid="2051"/>
                                        </p:tgtEl>
                                        <p:attrNameLst>
                                          <p:attrName>style.color</p:attrName>
                                        </p:attrNameLst>
                                      </p:cBhvr>
                                      <p:to>
                                        <a:schemeClr val="accent2"/>
                                      </p:to>
                                    </p:animClr>
                                    <p:animClr clrSpc="rgb">
                                      <p:cBhvr>
                                        <p:cTn id="11" dur="1500" accel="50000" autoRev="1" fill="hold" tmFilter="0, 0; .33333, 1; 1, 1">
                                          <p:stCondLst>
                                            <p:cond delay="0"/>
                                          </p:stCondLst>
                                        </p:cTn>
                                        <p:tgtEl>
                                          <p:spTgt spid="2051"/>
                                        </p:tgtEl>
                                        <p:attrNameLst>
                                          <p:attrName>fillcolor</p:attrName>
                                        </p:attrNameLst>
                                      </p:cBhvr>
                                      <p:to>
                                        <a:schemeClr val="accent2"/>
                                      </p:to>
                                    </p:animClr>
                                    <p:set>
                                      <p:cBhvr>
                                        <p:cTn id="12" dur="3000" fill="hold"/>
                                        <p:tgtEl>
                                          <p:spTgt spid="2051"/>
                                        </p:tgtEl>
                                        <p:attrNameLst>
                                          <p:attrName>fill.type</p:attrName>
                                        </p:attrNameLst>
                                      </p:cBhvr>
                                      <p:to>
                                        <p:strVal val="solid"/>
                                      </p:to>
                                    </p:set>
                                    <p:set>
                                      <p:cBhvr>
                                        <p:cTn id="13" dur="3000" fill="hold"/>
                                        <p:tgtEl>
                                          <p:spTgt spid="2051"/>
                                        </p:tgtEl>
                                        <p:attrNameLst>
                                          <p:attrName>fill.on</p:attrName>
                                        </p:attrNameLst>
                                      </p:cBhvr>
                                      <p:to>
                                        <p:strVal val="true"/>
                                      </p:to>
                                    </p:set>
                                    <p:animScale>
                                      <p:cBhvr>
                                        <p:cTn id="14" dur="1500" accel="50000" autoRev="1" fill="hold" tmFilter="0, 0; .33333, 1; 1, 1">
                                          <p:stCondLst>
                                            <p:cond delay="0"/>
                                          </p:stCondLst>
                                        </p:cTn>
                                        <p:tgtEl>
                                          <p:spTgt spid="2051"/>
                                        </p:tgtEl>
                                      </p:cBhvr>
                                      <p:from x="100000" y="100000"/>
                                      <p:to x="100000" y="140000"/>
                                    </p:animScale>
                                  </p:childTnLst>
                                </p:cTn>
                              </p:par>
                            </p:childTnLst>
                          </p:cTn>
                        </p:par>
                      </p:childTnLst>
                    </p:cTn>
                  </p:par>
                  <p:par>
                    <p:cTn id="15" fill="hold">
                      <p:stCondLst>
                        <p:cond delay="indefinite"/>
                      </p:stCondLst>
                      <p:childTnLst>
                        <p:par>
                          <p:cTn id="16" fill="hold">
                            <p:stCondLst>
                              <p:cond delay="0"/>
                            </p:stCondLst>
                            <p:childTnLst>
                              <p:par>
                                <p:cTn id="17" presetID="6" presetClass="emph" presetSubtype="0" fill="hold" grpId="0" nodeType="clickEffect">
                                  <p:stCondLst>
                                    <p:cond delay="0"/>
                                  </p:stCondLst>
                                  <p:childTnLst>
                                    <p:animScale>
                                      <p:cBhvr>
                                        <p:cTn id="18" dur="2000" fill="hold"/>
                                        <p:tgtEl>
                                          <p:spTgt spid="15"/>
                                        </p:tgtEl>
                                      </p:cBhvr>
                                      <p:by x="150000" y="150000"/>
                                    </p:animScale>
                                  </p:childTnLst>
                                </p:cTn>
                              </p:par>
                              <p:par>
                                <p:cTn id="19" presetID="6" presetClass="emph" presetSubtype="0" fill="hold" grpId="0" nodeType="withEffect">
                                  <p:stCondLst>
                                    <p:cond delay="0"/>
                                  </p:stCondLst>
                                  <p:childTnLst>
                                    <p:animScale>
                                      <p:cBhvr>
                                        <p:cTn id="20" dur="2000" fill="hold"/>
                                        <p:tgtEl>
                                          <p:spTgt spid="20"/>
                                        </p:tgtEl>
                                      </p:cBhvr>
                                      <p:by x="150000" y="150000"/>
                                    </p:animScale>
                                  </p:childTnLst>
                                </p:cTn>
                              </p:par>
                              <p:par>
                                <p:cTn id="21" presetID="6" presetClass="emph" presetSubtype="0" fill="hold" grpId="0" nodeType="withEffect">
                                  <p:stCondLst>
                                    <p:cond delay="0"/>
                                  </p:stCondLst>
                                  <p:childTnLst>
                                    <p:animScale>
                                      <p:cBhvr>
                                        <p:cTn id="22" dur="2000" fill="hold"/>
                                        <p:tgtEl>
                                          <p:spTgt spid="19"/>
                                        </p:tgtEl>
                                      </p:cBhvr>
                                      <p:by x="150000" y="150000"/>
                                    </p:animScale>
                                  </p:childTnLst>
                                </p:cTn>
                              </p:par>
                              <p:par>
                                <p:cTn id="23" presetID="6" presetClass="emph" presetSubtype="0" fill="hold" grpId="0" nodeType="withEffect">
                                  <p:stCondLst>
                                    <p:cond delay="0"/>
                                  </p:stCondLst>
                                  <p:childTnLst>
                                    <p:animScale>
                                      <p:cBhvr>
                                        <p:cTn id="24" dur="2000" fill="hold"/>
                                        <p:tgtEl>
                                          <p:spTgt spid="16"/>
                                        </p:tgtEl>
                                      </p:cBhvr>
                                      <p:by x="150000" y="150000"/>
                                    </p:animScale>
                                  </p:childTnLst>
                                </p:cTn>
                              </p:par>
                            </p:childTnLst>
                          </p:cTn>
                        </p:par>
                      </p:childTnLst>
                    </p:cTn>
                  </p:par>
                  <p:par>
                    <p:cTn id="25" fill="hold">
                      <p:stCondLst>
                        <p:cond delay="indefinite"/>
                      </p:stCondLst>
                      <p:childTnLst>
                        <p:par>
                          <p:cTn id="26" fill="hold">
                            <p:stCondLst>
                              <p:cond delay="0"/>
                            </p:stCondLst>
                            <p:childTnLst>
                              <p:par>
                                <p:cTn id="27" presetID="6" presetClass="emph" presetSubtype="0" fill="hold" grpId="0" nodeType="clickEffect">
                                  <p:stCondLst>
                                    <p:cond delay="0"/>
                                  </p:stCondLst>
                                  <p:childTnLst>
                                    <p:animScale>
                                      <p:cBhvr>
                                        <p:cTn id="28" dur="2000" fill="hold"/>
                                        <p:tgtEl>
                                          <p:spTgt spid="23"/>
                                        </p:tgtEl>
                                      </p:cBhvr>
                                      <p:by x="150000" y="150000"/>
                                    </p:animScale>
                                  </p:childTnLst>
                                </p:cTn>
                              </p:par>
                              <p:par>
                                <p:cTn id="29" presetID="6" presetClass="emph" presetSubtype="0" fill="hold" grpId="0" nodeType="withEffect">
                                  <p:stCondLst>
                                    <p:cond delay="0"/>
                                  </p:stCondLst>
                                  <p:childTnLst>
                                    <p:animScale>
                                      <p:cBhvr>
                                        <p:cTn id="30" dur="2000" fill="hold"/>
                                        <p:tgtEl>
                                          <p:spTgt spid="18"/>
                                        </p:tgtEl>
                                      </p:cBhvr>
                                      <p:by x="150000" y="150000"/>
                                    </p:animScale>
                                  </p:childTnLst>
                                </p:cTn>
                              </p:par>
                              <p:par>
                                <p:cTn id="31" presetID="6" presetClass="emph" presetSubtype="0" fill="hold" grpId="0" nodeType="withEffect">
                                  <p:stCondLst>
                                    <p:cond delay="0"/>
                                  </p:stCondLst>
                                  <p:childTnLst>
                                    <p:animScale>
                                      <p:cBhvr>
                                        <p:cTn id="32" dur="2000" fill="hold"/>
                                        <p:tgtEl>
                                          <p:spTgt spid="21"/>
                                        </p:tgtEl>
                                      </p:cBhvr>
                                      <p:by x="150000" y="150000"/>
                                    </p:animScale>
                                  </p:childTnLst>
                                </p:cTn>
                              </p:par>
                              <p:par>
                                <p:cTn id="33" presetID="6" presetClass="emph" presetSubtype="0" fill="hold" grpId="0" nodeType="withEffect">
                                  <p:stCondLst>
                                    <p:cond delay="0"/>
                                  </p:stCondLst>
                                  <p:childTnLst>
                                    <p:animScale>
                                      <p:cBhvr>
                                        <p:cTn id="34" dur="2000" fill="hold"/>
                                        <p:tgtEl>
                                          <p:spTgt spid="17"/>
                                        </p:tgtEl>
                                      </p:cBhvr>
                                      <p:by x="150000" y="150000"/>
                                    </p:animScale>
                                  </p:childTnLst>
                                </p:cTn>
                              </p:par>
                            </p:childTnLst>
                          </p:cTn>
                        </p:par>
                      </p:childTnLst>
                    </p:cTn>
                  </p:par>
                  <p:par>
                    <p:cTn id="35" fill="hold">
                      <p:stCondLst>
                        <p:cond delay="indefinite"/>
                      </p:stCondLst>
                      <p:childTnLst>
                        <p:par>
                          <p:cTn id="36" fill="hold">
                            <p:stCondLst>
                              <p:cond delay="0"/>
                            </p:stCondLst>
                            <p:childTnLst>
                              <p:par>
                                <p:cTn id="37" presetID="2" presetClass="entr" presetSubtype="2" fill="hold" grpId="0" nodeType="clickEffect">
                                  <p:stCondLst>
                                    <p:cond delay="0"/>
                                  </p:stCondLst>
                                  <p:childTnLst>
                                    <p:set>
                                      <p:cBhvr>
                                        <p:cTn id="38" dur="1" fill="hold">
                                          <p:stCondLst>
                                            <p:cond delay="0"/>
                                          </p:stCondLst>
                                        </p:cTn>
                                        <p:tgtEl>
                                          <p:spTgt spid="32"/>
                                        </p:tgtEl>
                                        <p:attrNameLst>
                                          <p:attrName>style.visibility</p:attrName>
                                        </p:attrNameLst>
                                      </p:cBhvr>
                                      <p:to>
                                        <p:strVal val="visible"/>
                                      </p:to>
                                    </p:set>
                                    <p:anim calcmode="lin" valueType="num">
                                      <p:cBhvr additive="base">
                                        <p:cTn id="39" dur="2000" fill="hold"/>
                                        <p:tgtEl>
                                          <p:spTgt spid="32"/>
                                        </p:tgtEl>
                                        <p:attrNameLst>
                                          <p:attrName>ppt_x</p:attrName>
                                        </p:attrNameLst>
                                      </p:cBhvr>
                                      <p:tavLst>
                                        <p:tav tm="0">
                                          <p:val>
                                            <p:strVal val="1+#ppt_w/2"/>
                                          </p:val>
                                        </p:tav>
                                        <p:tav tm="100000">
                                          <p:val>
                                            <p:strVal val="#ppt_x"/>
                                          </p:val>
                                        </p:tav>
                                      </p:tavLst>
                                    </p:anim>
                                    <p:anim calcmode="lin" valueType="num">
                                      <p:cBhvr additive="base">
                                        <p:cTn id="40" dur="2000" fill="hold"/>
                                        <p:tgtEl>
                                          <p:spTgt spid="32"/>
                                        </p:tgtEl>
                                        <p:attrNameLst>
                                          <p:attrName>ppt_y</p:attrName>
                                        </p:attrNameLst>
                                      </p:cBhvr>
                                      <p:tavLst>
                                        <p:tav tm="0">
                                          <p:val>
                                            <p:strVal val="#ppt_y"/>
                                          </p:val>
                                        </p:tav>
                                        <p:tav tm="100000">
                                          <p:val>
                                            <p:strVal val="#ppt_y"/>
                                          </p:val>
                                        </p:tav>
                                      </p:tavLst>
                                    </p:anim>
                                  </p:childTnLst>
                                </p:cTn>
                              </p:par>
                              <p:par>
                                <p:cTn id="41" presetID="2" presetClass="entr" presetSubtype="2" fill="hold" grpId="0" nodeType="withEffect">
                                  <p:stCondLst>
                                    <p:cond delay="0"/>
                                  </p:stCondLst>
                                  <p:childTnLst>
                                    <p:set>
                                      <p:cBhvr>
                                        <p:cTn id="42" dur="1" fill="hold">
                                          <p:stCondLst>
                                            <p:cond delay="0"/>
                                          </p:stCondLst>
                                        </p:cTn>
                                        <p:tgtEl>
                                          <p:spTgt spid="35"/>
                                        </p:tgtEl>
                                        <p:attrNameLst>
                                          <p:attrName>style.visibility</p:attrName>
                                        </p:attrNameLst>
                                      </p:cBhvr>
                                      <p:to>
                                        <p:strVal val="visible"/>
                                      </p:to>
                                    </p:set>
                                    <p:anim calcmode="lin" valueType="num">
                                      <p:cBhvr additive="base">
                                        <p:cTn id="43" dur="2000" fill="hold"/>
                                        <p:tgtEl>
                                          <p:spTgt spid="35"/>
                                        </p:tgtEl>
                                        <p:attrNameLst>
                                          <p:attrName>ppt_x</p:attrName>
                                        </p:attrNameLst>
                                      </p:cBhvr>
                                      <p:tavLst>
                                        <p:tav tm="0">
                                          <p:val>
                                            <p:strVal val="1+#ppt_w/2"/>
                                          </p:val>
                                        </p:tav>
                                        <p:tav tm="100000">
                                          <p:val>
                                            <p:strVal val="#ppt_x"/>
                                          </p:val>
                                        </p:tav>
                                      </p:tavLst>
                                    </p:anim>
                                    <p:anim calcmode="lin" valueType="num">
                                      <p:cBhvr additive="base">
                                        <p:cTn id="44" dur="2000" fill="hold"/>
                                        <p:tgtEl>
                                          <p:spTgt spid="35"/>
                                        </p:tgtEl>
                                        <p:attrNameLst>
                                          <p:attrName>ppt_y</p:attrName>
                                        </p:attrNameLst>
                                      </p:cBhvr>
                                      <p:tavLst>
                                        <p:tav tm="0">
                                          <p:val>
                                            <p:strVal val="#ppt_y"/>
                                          </p:val>
                                        </p:tav>
                                        <p:tav tm="100000">
                                          <p:val>
                                            <p:strVal val="#ppt_y"/>
                                          </p:val>
                                        </p:tav>
                                      </p:tavLst>
                                    </p:anim>
                                  </p:childTnLst>
                                </p:cTn>
                              </p:par>
                              <p:par>
                                <p:cTn id="45" presetID="2" presetClass="entr" presetSubtype="2" fill="hold" grpId="0" nodeType="withEffect">
                                  <p:stCondLst>
                                    <p:cond delay="0"/>
                                  </p:stCondLst>
                                  <p:childTnLst>
                                    <p:set>
                                      <p:cBhvr>
                                        <p:cTn id="46" dur="1" fill="hold">
                                          <p:stCondLst>
                                            <p:cond delay="0"/>
                                          </p:stCondLst>
                                        </p:cTn>
                                        <p:tgtEl>
                                          <p:spTgt spid="34"/>
                                        </p:tgtEl>
                                        <p:attrNameLst>
                                          <p:attrName>style.visibility</p:attrName>
                                        </p:attrNameLst>
                                      </p:cBhvr>
                                      <p:to>
                                        <p:strVal val="visible"/>
                                      </p:to>
                                    </p:set>
                                    <p:anim calcmode="lin" valueType="num">
                                      <p:cBhvr additive="base">
                                        <p:cTn id="47" dur="2000" fill="hold"/>
                                        <p:tgtEl>
                                          <p:spTgt spid="34"/>
                                        </p:tgtEl>
                                        <p:attrNameLst>
                                          <p:attrName>ppt_x</p:attrName>
                                        </p:attrNameLst>
                                      </p:cBhvr>
                                      <p:tavLst>
                                        <p:tav tm="0">
                                          <p:val>
                                            <p:strVal val="1+#ppt_w/2"/>
                                          </p:val>
                                        </p:tav>
                                        <p:tav tm="100000">
                                          <p:val>
                                            <p:strVal val="#ppt_x"/>
                                          </p:val>
                                        </p:tav>
                                      </p:tavLst>
                                    </p:anim>
                                    <p:anim calcmode="lin" valueType="num">
                                      <p:cBhvr additive="base">
                                        <p:cTn id="48" dur="2000" fill="hold"/>
                                        <p:tgtEl>
                                          <p:spTgt spid="34"/>
                                        </p:tgtEl>
                                        <p:attrNameLst>
                                          <p:attrName>ppt_y</p:attrName>
                                        </p:attrNameLst>
                                      </p:cBhvr>
                                      <p:tavLst>
                                        <p:tav tm="0">
                                          <p:val>
                                            <p:strVal val="#ppt_y"/>
                                          </p:val>
                                        </p:tav>
                                        <p:tav tm="100000">
                                          <p:val>
                                            <p:strVal val="#ppt_y"/>
                                          </p:val>
                                        </p:tav>
                                      </p:tavLst>
                                    </p:anim>
                                  </p:childTnLst>
                                </p:cTn>
                              </p:par>
                              <p:par>
                                <p:cTn id="49" presetID="2" presetClass="entr" presetSubtype="2" fill="hold" grpId="0" nodeType="withEffect">
                                  <p:stCondLst>
                                    <p:cond delay="0"/>
                                  </p:stCondLst>
                                  <p:childTnLst>
                                    <p:set>
                                      <p:cBhvr>
                                        <p:cTn id="50" dur="1" fill="hold">
                                          <p:stCondLst>
                                            <p:cond delay="0"/>
                                          </p:stCondLst>
                                        </p:cTn>
                                        <p:tgtEl>
                                          <p:spTgt spid="33"/>
                                        </p:tgtEl>
                                        <p:attrNameLst>
                                          <p:attrName>style.visibility</p:attrName>
                                        </p:attrNameLst>
                                      </p:cBhvr>
                                      <p:to>
                                        <p:strVal val="visible"/>
                                      </p:to>
                                    </p:set>
                                    <p:anim calcmode="lin" valueType="num">
                                      <p:cBhvr additive="base">
                                        <p:cTn id="51" dur="2000" fill="hold"/>
                                        <p:tgtEl>
                                          <p:spTgt spid="33"/>
                                        </p:tgtEl>
                                        <p:attrNameLst>
                                          <p:attrName>ppt_x</p:attrName>
                                        </p:attrNameLst>
                                      </p:cBhvr>
                                      <p:tavLst>
                                        <p:tav tm="0">
                                          <p:val>
                                            <p:strVal val="1+#ppt_w/2"/>
                                          </p:val>
                                        </p:tav>
                                        <p:tav tm="100000">
                                          <p:val>
                                            <p:strVal val="#ppt_x"/>
                                          </p:val>
                                        </p:tav>
                                      </p:tavLst>
                                    </p:anim>
                                    <p:anim calcmode="lin" valueType="num">
                                      <p:cBhvr additive="base">
                                        <p:cTn id="52" dur="2000" fill="hold"/>
                                        <p:tgtEl>
                                          <p:spTgt spid="33"/>
                                        </p:tgtEl>
                                        <p:attrNameLst>
                                          <p:attrName>ppt_y</p:attrName>
                                        </p:attrNameLst>
                                      </p:cBhvr>
                                      <p:tavLst>
                                        <p:tav tm="0">
                                          <p:val>
                                            <p:strVal val="#ppt_y"/>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2" presetClass="entr" presetSubtype="2" fill="hold" grpId="0" nodeType="clickEffect">
                                  <p:stCondLst>
                                    <p:cond delay="0"/>
                                  </p:stCondLst>
                                  <p:childTnLst>
                                    <p:set>
                                      <p:cBhvr>
                                        <p:cTn id="56" dur="1" fill="hold">
                                          <p:stCondLst>
                                            <p:cond delay="0"/>
                                          </p:stCondLst>
                                        </p:cTn>
                                        <p:tgtEl>
                                          <p:spTgt spid="37"/>
                                        </p:tgtEl>
                                        <p:attrNameLst>
                                          <p:attrName>style.visibility</p:attrName>
                                        </p:attrNameLst>
                                      </p:cBhvr>
                                      <p:to>
                                        <p:strVal val="visible"/>
                                      </p:to>
                                    </p:set>
                                    <p:anim calcmode="lin" valueType="num">
                                      <p:cBhvr additive="base">
                                        <p:cTn id="57" dur="2000" fill="hold"/>
                                        <p:tgtEl>
                                          <p:spTgt spid="37"/>
                                        </p:tgtEl>
                                        <p:attrNameLst>
                                          <p:attrName>ppt_x</p:attrName>
                                        </p:attrNameLst>
                                      </p:cBhvr>
                                      <p:tavLst>
                                        <p:tav tm="0">
                                          <p:val>
                                            <p:strVal val="1+#ppt_w/2"/>
                                          </p:val>
                                        </p:tav>
                                        <p:tav tm="100000">
                                          <p:val>
                                            <p:strVal val="#ppt_x"/>
                                          </p:val>
                                        </p:tav>
                                      </p:tavLst>
                                    </p:anim>
                                    <p:anim calcmode="lin" valueType="num">
                                      <p:cBhvr additive="base">
                                        <p:cTn id="58" dur="2000" fill="hold"/>
                                        <p:tgtEl>
                                          <p:spTgt spid="37"/>
                                        </p:tgtEl>
                                        <p:attrNameLst>
                                          <p:attrName>ppt_y</p:attrName>
                                        </p:attrNameLst>
                                      </p:cBhvr>
                                      <p:tavLst>
                                        <p:tav tm="0">
                                          <p:val>
                                            <p:strVal val="#ppt_y"/>
                                          </p:val>
                                        </p:tav>
                                        <p:tav tm="100000">
                                          <p:val>
                                            <p:strVal val="#ppt_y"/>
                                          </p:val>
                                        </p:tav>
                                      </p:tavLst>
                                    </p:anim>
                                  </p:childTnLst>
                                </p:cTn>
                              </p:par>
                              <p:par>
                                <p:cTn id="59" presetID="2" presetClass="entr" presetSubtype="2" fill="hold" grpId="0" nodeType="withEffect">
                                  <p:stCondLst>
                                    <p:cond delay="0"/>
                                  </p:stCondLst>
                                  <p:childTnLst>
                                    <p:set>
                                      <p:cBhvr>
                                        <p:cTn id="60" dur="1" fill="hold">
                                          <p:stCondLst>
                                            <p:cond delay="0"/>
                                          </p:stCondLst>
                                        </p:cTn>
                                        <p:tgtEl>
                                          <p:spTgt spid="36"/>
                                        </p:tgtEl>
                                        <p:attrNameLst>
                                          <p:attrName>style.visibility</p:attrName>
                                        </p:attrNameLst>
                                      </p:cBhvr>
                                      <p:to>
                                        <p:strVal val="visible"/>
                                      </p:to>
                                    </p:set>
                                    <p:anim calcmode="lin" valueType="num">
                                      <p:cBhvr additive="base">
                                        <p:cTn id="61" dur="2000" fill="hold"/>
                                        <p:tgtEl>
                                          <p:spTgt spid="36"/>
                                        </p:tgtEl>
                                        <p:attrNameLst>
                                          <p:attrName>ppt_x</p:attrName>
                                        </p:attrNameLst>
                                      </p:cBhvr>
                                      <p:tavLst>
                                        <p:tav tm="0">
                                          <p:val>
                                            <p:strVal val="1+#ppt_w/2"/>
                                          </p:val>
                                        </p:tav>
                                        <p:tav tm="100000">
                                          <p:val>
                                            <p:strVal val="#ppt_x"/>
                                          </p:val>
                                        </p:tav>
                                      </p:tavLst>
                                    </p:anim>
                                    <p:anim calcmode="lin" valueType="num">
                                      <p:cBhvr additive="base">
                                        <p:cTn id="62" dur="2000" fill="hold"/>
                                        <p:tgtEl>
                                          <p:spTgt spid="36"/>
                                        </p:tgtEl>
                                        <p:attrNameLst>
                                          <p:attrName>ppt_y</p:attrName>
                                        </p:attrNameLst>
                                      </p:cBhvr>
                                      <p:tavLst>
                                        <p:tav tm="0">
                                          <p:val>
                                            <p:strVal val="#ppt_y"/>
                                          </p:val>
                                        </p:tav>
                                        <p:tav tm="100000">
                                          <p:val>
                                            <p:strVal val="#ppt_y"/>
                                          </p:val>
                                        </p:tav>
                                      </p:tavLst>
                                    </p:anim>
                                  </p:childTnLst>
                                </p:cTn>
                              </p:par>
                              <p:par>
                                <p:cTn id="63" presetID="2" presetClass="entr" presetSubtype="2" fill="hold" grpId="0" nodeType="withEffect">
                                  <p:stCondLst>
                                    <p:cond delay="0"/>
                                  </p:stCondLst>
                                  <p:childTnLst>
                                    <p:set>
                                      <p:cBhvr>
                                        <p:cTn id="64" dur="1" fill="hold">
                                          <p:stCondLst>
                                            <p:cond delay="0"/>
                                          </p:stCondLst>
                                        </p:cTn>
                                        <p:tgtEl>
                                          <p:spTgt spid="39"/>
                                        </p:tgtEl>
                                        <p:attrNameLst>
                                          <p:attrName>style.visibility</p:attrName>
                                        </p:attrNameLst>
                                      </p:cBhvr>
                                      <p:to>
                                        <p:strVal val="visible"/>
                                      </p:to>
                                    </p:set>
                                    <p:anim calcmode="lin" valueType="num">
                                      <p:cBhvr additive="base">
                                        <p:cTn id="65" dur="2000" fill="hold"/>
                                        <p:tgtEl>
                                          <p:spTgt spid="39"/>
                                        </p:tgtEl>
                                        <p:attrNameLst>
                                          <p:attrName>ppt_x</p:attrName>
                                        </p:attrNameLst>
                                      </p:cBhvr>
                                      <p:tavLst>
                                        <p:tav tm="0">
                                          <p:val>
                                            <p:strVal val="1+#ppt_w/2"/>
                                          </p:val>
                                        </p:tav>
                                        <p:tav tm="100000">
                                          <p:val>
                                            <p:strVal val="#ppt_x"/>
                                          </p:val>
                                        </p:tav>
                                      </p:tavLst>
                                    </p:anim>
                                    <p:anim calcmode="lin" valueType="num">
                                      <p:cBhvr additive="base">
                                        <p:cTn id="66" dur="2000" fill="hold"/>
                                        <p:tgtEl>
                                          <p:spTgt spid="39"/>
                                        </p:tgtEl>
                                        <p:attrNameLst>
                                          <p:attrName>ppt_y</p:attrName>
                                        </p:attrNameLst>
                                      </p:cBhvr>
                                      <p:tavLst>
                                        <p:tav tm="0">
                                          <p:val>
                                            <p:strVal val="#ppt_y"/>
                                          </p:val>
                                        </p:tav>
                                        <p:tav tm="100000">
                                          <p:val>
                                            <p:strVal val="#ppt_y"/>
                                          </p:val>
                                        </p:tav>
                                      </p:tavLst>
                                    </p:anim>
                                  </p:childTnLst>
                                </p:cTn>
                              </p:par>
                              <p:par>
                                <p:cTn id="67" presetID="2" presetClass="entr" presetSubtype="2" fill="hold" grpId="0" nodeType="withEffect">
                                  <p:stCondLst>
                                    <p:cond delay="0"/>
                                  </p:stCondLst>
                                  <p:childTnLst>
                                    <p:set>
                                      <p:cBhvr>
                                        <p:cTn id="68" dur="1" fill="hold">
                                          <p:stCondLst>
                                            <p:cond delay="0"/>
                                          </p:stCondLst>
                                        </p:cTn>
                                        <p:tgtEl>
                                          <p:spTgt spid="38"/>
                                        </p:tgtEl>
                                        <p:attrNameLst>
                                          <p:attrName>style.visibility</p:attrName>
                                        </p:attrNameLst>
                                      </p:cBhvr>
                                      <p:to>
                                        <p:strVal val="visible"/>
                                      </p:to>
                                    </p:set>
                                    <p:anim calcmode="lin" valueType="num">
                                      <p:cBhvr additive="base">
                                        <p:cTn id="69" dur="2000" fill="hold"/>
                                        <p:tgtEl>
                                          <p:spTgt spid="38"/>
                                        </p:tgtEl>
                                        <p:attrNameLst>
                                          <p:attrName>ppt_x</p:attrName>
                                        </p:attrNameLst>
                                      </p:cBhvr>
                                      <p:tavLst>
                                        <p:tav tm="0">
                                          <p:val>
                                            <p:strVal val="1+#ppt_w/2"/>
                                          </p:val>
                                        </p:tav>
                                        <p:tav tm="100000">
                                          <p:val>
                                            <p:strVal val="#ppt_x"/>
                                          </p:val>
                                        </p:tav>
                                      </p:tavLst>
                                    </p:anim>
                                    <p:anim calcmode="lin" valueType="num">
                                      <p:cBhvr additive="base">
                                        <p:cTn id="70" dur="2000" fill="hold"/>
                                        <p:tgtEl>
                                          <p:spTgt spid="38"/>
                                        </p:tgtEl>
                                        <p:attrNameLst>
                                          <p:attrName>ppt_y</p:attrName>
                                        </p:attrNameLst>
                                      </p:cBhvr>
                                      <p:tavLst>
                                        <p:tav tm="0">
                                          <p:val>
                                            <p:strVal val="#ppt_y"/>
                                          </p:val>
                                        </p:tav>
                                        <p:tav tm="100000">
                                          <p:val>
                                            <p:strVal val="#ppt_y"/>
                                          </p:val>
                                        </p:tav>
                                      </p:tavLst>
                                    </p:anim>
                                  </p:childTnLst>
                                </p:cTn>
                              </p:par>
                            </p:childTnLst>
                          </p:cTn>
                        </p:par>
                      </p:childTnLst>
                    </p:cTn>
                  </p:par>
                  <p:par>
                    <p:cTn id="71" fill="hold">
                      <p:stCondLst>
                        <p:cond delay="indefinite"/>
                      </p:stCondLst>
                      <p:childTnLst>
                        <p:par>
                          <p:cTn id="72" fill="hold">
                            <p:stCondLst>
                              <p:cond delay="0"/>
                            </p:stCondLst>
                            <p:childTnLst>
                              <p:par>
                                <p:cTn id="73" presetID="2" presetClass="entr" presetSubtype="2" fill="hold" grpId="0" nodeType="clickEffect">
                                  <p:stCondLst>
                                    <p:cond delay="0"/>
                                  </p:stCondLst>
                                  <p:childTnLst>
                                    <p:set>
                                      <p:cBhvr>
                                        <p:cTn id="74" dur="1" fill="hold">
                                          <p:stCondLst>
                                            <p:cond delay="0"/>
                                          </p:stCondLst>
                                        </p:cTn>
                                        <p:tgtEl>
                                          <p:spTgt spid="41"/>
                                        </p:tgtEl>
                                        <p:attrNameLst>
                                          <p:attrName>style.visibility</p:attrName>
                                        </p:attrNameLst>
                                      </p:cBhvr>
                                      <p:to>
                                        <p:strVal val="visible"/>
                                      </p:to>
                                    </p:set>
                                    <p:anim calcmode="lin" valueType="num">
                                      <p:cBhvr additive="base">
                                        <p:cTn id="75" dur="2000" fill="hold"/>
                                        <p:tgtEl>
                                          <p:spTgt spid="41"/>
                                        </p:tgtEl>
                                        <p:attrNameLst>
                                          <p:attrName>ppt_x</p:attrName>
                                        </p:attrNameLst>
                                      </p:cBhvr>
                                      <p:tavLst>
                                        <p:tav tm="0">
                                          <p:val>
                                            <p:strVal val="1+#ppt_w/2"/>
                                          </p:val>
                                        </p:tav>
                                        <p:tav tm="100000">
                                          <p:val>
                                            <p:strVal val="#ppt_x"/>
                                          </p:val>
                                        </p:tav>
                                      </p:tavLst>
                                    </p:anim>
                                    <p:anim calcmode="lin" valueType="num">
                                      <p:cBhvr additive="base">
                                        <p:cTn id="76" dur="2000" fill="hold"/>
                                        <p:tgtEl>
                                          <p:spTgt spid="41"/>
                                        </p:tgtEl>
                                        <p:attrNameLst>
                                          <p:attrName>ppt_y</p:attrName>
                                        </p:attrNameLst>
                                      </p:cBhvr>
                                      <p:tavLst>
                                        <p:tav tm="0">
                                          <p:val>
                                            <p:strVal val="#ppt_y"/>
                                          </p:val>
                                        </p:tav>
                                        <p:tav tm="100000">
                                          <p:val>
                                            <p:strVal val="#ppt_y"/>
                                          </p:val>
                                        </p:tav>
                                      </p:tavLst>
                                    </p:anim>
                                  </p:childTnLst>
                                </p:cTn>
                              </p:par>
                            </p:childTnLst>
                          </p:cTn>
                        </p:par>
                      </p:childTnLst>
                    </p:cTn>
                  </p:par>
                  <p:par>
                    <p:cTn id="77" fill="hold">
                      <p:stCondLst>
                        <p:cond delay="indefinite"/>
                      </p:stCondLst>
                      <p:childTnLst>
                        <p:par>
                          <p:cTn id="78" fill="hold">
                            <p:stCondLst>
                              <p:cond delay="0"/>
                            </p:stCondLst>
                            <p:childTnLst>
                              <p:par>
                                <p:cTn id="79" presetID="8" presetClass="entr" presetSubtype="16" fill="hold" grpId="2" nodeType="clickEffect">
                                  <p:stCondLst>
                                    <p:cond delay="0"/>
                                  </p:stCondLst>
                                  <p:childTnLst>
                                    <p:set>
                                      <p:cBhvr>
                                        <p:cTn id="80" dur="1" fill="hold">
                                          <p:stCondLst>
                                            <p:cond delay="0"/>
                                          </p:stCondLst>
                                        </p:cTn>
                                        <p:tgtEl>
                                          <p:spTgt spid="43"/>
                                        </p:tgtEl>
                                        <p:attrNameLst>
                                          <p:attrName>style.visibility</p:attrName>
                                        </p:attrNameLst>
                                      </p:cBhvr>
                                      <p:to>
                                        <p:strVal val="visible"/>
                                      </p:to>
                                    </p:set>
                                    <p:animEffect transition="in" filter="diamond(in)">
                                      <p:cBhvr>
                                        <p:cTn id="81" dur="20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animBg="1"/>
      <p:bldP spid="17" grpId="0" animBg="1"/>
      <p:bldP spid="18" grpId="0" animBg="1"/>
      <p:bldP spid="19" grpId="0" animBg="1"/>
      <p:bldP spid="20" grpId="0" animBg="1"/>
      <p:bldP spid="21" grpId="0" animBg="1"/>
      <p:bldP spid="23" grpId="0" animBg="1"/>
      <p:bldP spid="32" grpId="0" animBg="1"/>
      <p:bldP spid="33" grpId="0" animBg="1"/>
      <p:bldP spid="34" grpId="0" animBg="1"/>
      <p:bldP spid="35" grpId="0" animBg="1"/>
      <p:bldP spid="36" grpId="0" animBg="1"/>
      <p:bldP spid="37" grpId="0" animBg="1"/>
      <p:bldP spid="38" grpId="0" animBg="1"/>
      <p:bldP spid="39" grpId="0" animBg="1"/>
      <p:bldP spid="41" grpId="0" animBg="1"/>
      <p:bldP spid="43" grpId="2"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Boolean Principle / Logic</a:t>
            </a:r>
            <a:endParaRPr lang="en-US" dirty="0"/>
          </a:p>
        </p:txBody>
      </p:sp>
      <p:sp>
        <p:nvSpPr>
          <p:cNvPr id="3" name="Content Placeholder 2"/>
          <p:cNvSpPr>
            <a:spLocks noGrp="1"/>
          </p:cNvSpPr>
          <p:nvPr>
            <p:ph idx="1"/>
          </p:nvPr>
        </p:nvSpPr>
        <p:spPr>
          <a:xfrm>
            <a:off x="609600" y="2209800"/>
            <a:ext cx="8229600" cy="1295400"/>
          </a:xfrm>
        </p:spPr>
        <p:txBody>
          <a:bodyPr/>
          <a:lstStyle/>
          <a:p>
            <a:pPr algn="ctr"/>
            <a:r>
              <a:rPr lang="en-US" dirty="0" smtClean="0"/>
              <a:t>This let you organize concepts in sets for research</a:t>
            </a:r>
            <a:endParaRPr lang="en-US" dirty="0"/>
          </a:p>
        </p:txBody>
      </p:sp>
      <p:sp>
        <p:nvSpPr>
          <p:cNvPr id="4" name="TextBox 3"/>
          <p:cNvSpPr txBox="1"/>
          <p:nvPr/>
        </p:nvSpPr>
        <p:spPr>
          <a:xfrm>
            <a:off x="3886200" y="4114800"/>
            <a:ext cx="1905000" cy="1569660"/>
          </a:xfrm>
          <a:prstGeom prst="rect">
            <a:avLst/>
          </a:prstGeom>
          <a:noFill/>
        </p:spPr>
        <p:txBody>
          <a:bodyPr wrap="square" rtlCol="0">
            <a:spAutoFit/>
          </a:bodyPr>
          <a:lstStyle/>
          <a:p>
            <a:pPr algn="ctr"/>
            <a:r>
              <a:rPr lang="en-US" sz="3200" dirty="0" smtClean="0"/>
              <a:t>OR</a:t>
            </a:r>
          </a:p>
          <a:p>
            <a:pPr algn="ctr"/>
            <a:r>
              <a:rPr lang="en-US" sz="3200" dirty="0" smtClean="0"/>
              <a:t>AND</a:t>
            </a:r>
          </a:p>
          <a:p>
            <a:pPr algn="ctr"/>
            <a:r>
              <a:rPr lang="en-US" sz="3200" dirty="0" smtClean="0"/>
              <a:t>NOT</a:t>
            </a:r>
            <a:endParaRPr lang="en-US" sz="32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500" fill="hold"/>
                                        <p:tgtEl>
                                          <p:spTgt spid="4"/>
                                        </p:tgtEl>
                                        <p:attrNameLst>
                                          <p:attrName>ppt_x</p:attrName>
                                        </p:attrNameLst>
                                      </p:cBhvr>
                                      <p:tavLst>
                                        <p:tav tm="0">
                                          <p:val>
                                            <p:strVal val="#ppt_x"/>
                                          </p:val>
                                        </p:tav>
                                        <p:tav tm="100000">
                                          <p:val>
                                            <p:strVal val="#ppt_x"/>
                                          </p:val>
                                        </p:tav>
                                      </p:tavLst>
                                    </p:anim>
                                    <p:anim calcmode="lin" valueType="num">
                                      <p:cBhvr additive="base">
                                        <p:cTn id="20"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1790</TotalTime>
  <Words>971</Words>
  <Application>Microsoft Office PowerPoint</Application>
  <PresentationFormat>On-screen Show (4:3)</PresentationFormat>
  <Paragraphs>203</Paragraphs>
  <Slides>29</Slides>
  <Notes>9</Notes>
  <HiddenSlides>0</HiddenSlides>
  <MMClips>0</MMClips>
  <ScaleCrop>false</ScaleCrop>
  <HeadingPairs>
    <vt:vector size="4" baseType="variant">
      <vt:variant>
        <vt:lpstr>Theme</vt:lpstr>
      </vt:variant>
      <vt:variant>
        <vt:i4>1</vt:i4>
      </vt:variant>
      <vt:variant>
        <vt:lpstr>Slide Titles</vt:lpstr>
      </vt:variant>
      <vt:variant>
        <vt:i4>29</vt:i4>
      </vt:variant>
    </vt:vector>
  </HeadingPairs>
  <TitlesOfParts>
    <vt:vector size="30" baseType="lpstr">
      <vt:lpstr>Office Theme</vt:lpstr>
      <vt:lpstr>PRACTICAL PROJECT SEMINAR</vt:lpstr>
      <vt:lpstr>Selecting Research Topics of Interest </vt:lpstr>
      <vt:lpstr>3 things to look out for when selecting your research/project topic</vt:lpstr>
      <vt:lpstr>Using Computers in Research Projects </vt:lpstr>
      <vt:lpstr>Tips on How To Search: </vt:lpstr>
      <vt:lpstr>Search Engines</vt:lpstr>
      <vt:lpstr>Meta search engines</vt:lpstr>
      <vt:lpstr>Slide 8</vt:lpstr>
      <vt:lpstr>Boolean Principle / Logic</vt:lpstr>
      <vt:lpstr>“OR”</vt:lpstr>
      <vt:lpstr>“AND”</vt:lpstr>
      <vt:lpstr>NOT</vt:lpstr>
      <vt:lpstr>Wild card</vt:lpstr>
      <vt:lpstr>Slide 14</vt:lpstr>
      <vt:lpstr>Drafting Questionnaires to Collect Data </vt:lpstr>
      <vt:lpstr>ADMINISTERING THE QUESTIONNAIRE </vt:lpstr>
      <vt:lpstr>Slide 17</vt:lpstr>
      <vt:lpstr>Sample Introduction of questionnaire</vt:lpstr>
      <vt:lpstr>Format for presenting a research paper</vt:lpstr>
      <vt:lpstr>Preliminaries or Front Matter</vt:lpstr>
      <vt:lpstr>The Text or Main  Body</vt:lpstr>
      <vt:lpstr>CHAPTER ONE  INTRODUCTION</vt:lpstr>
      <vt:lpstr>CHAPTER TWO REVIEW OF RELATED      LITERATURE</vt:lpstr>
      <vt:lpstr>CHAPTER THREE METHODOLOGY</vt:lpstr>
      <vt:lpstr>CHAPTER FOUR  RESULTS AND DISCUSSION  </vt:lpstr>
      <vt:lpstr>CHAPTER FIVE   SUMMARY, CONCLUSIONS AND RECOMMENDATIONS</vt:lpstr>
      <vt:lpstr>Engineering, Architectural and other Physical Sciences</vt:lpstr>
      <vt:lpstr>BACK MATTER</vt:lpstr>
      <vt:lpstr>Slide 29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amey</dc:creator>
  <cp:lastModifiedBy>ato</cp:lastModifiedBy>
  <cp:revision>149</cp:revision>
  <dcterms:created xsi:type="dcterms:W3CDTF">2012-12-13T19:24:13Z</dcterms:created>
  <dcterms:modified xsi:type="dcterms:W3CDTF">2012-12-15T10:05:48Z</dcterms:modified>
</cp:coreProperties>
</file>